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4"/>
  </p:notesMasterIdLst>
  <p:handoutMasterIdLst>
    <p:handoutMasterId r:id="rId15"/>
  </p:handoutMasterIdLst>
  <p:sldIdLst>
    <p:sldId id="712" r:id="rId2"/>
    <p:sldId id="713" r:id="rId3"/>
    <p:sldId id="714" r:id="rId4"/>
    <p:sldId id="726" r:id="rId5"/>
    <p:sldId id="550" r:id="rId6"/>
    <p:sldId id="715" r:id="rId7"/>
    <p:sldId id="723" r:id="rId8"/>
    <p:sldId id="720" r:id="rId9"/>
    <p:sldId id="719" r:id="rId10"/>
    <p:sldId id="716" r:id="rId11"/>
    <p:sldId id="721" r:id="rId12"/>
    <p:sldId id="722" r:id="rId13"/>
  </p:sldIdLst>
  <p:sldSz cx="9144000" cy="6858000" type="screen4x3"/>
  <p:notesSz cx="7010400" cy="9296400"/>
  <p:defaultTextStyle>
    <a:defPPr>
      <a:defRPr lang="en-US"/>
    </a:defPPr>
    <a:lvl1pPr algn="r" rtl="0" fontAlgn="base">
      <a:spcBef>
        <a:spcPct val="0"/>
      </a:spcBef>
      <a:spcAft>
        <a:spcPct val="0"/>
      </a:spcAft>
      <a:defRPr sz="1200" kern="1200">
        <a:solidFill>
          <a:schemeClr val="tx1"/>
        </a:solidFill>
        <a:latin typeface="Arial" charset="0"/>
        <a:ea typeface="+mn-ea"/>
        <a:cs typeface="+mn-cs"/>
      </a:defRPr>
    </a:lvl1pPr>
    <a:lvl2pPr marL="457200" algn="r" rtl="0" fontAlgn="base">
      <a:spcBef>
        <a:spcPct val="0"/>
      </a:spcBef>
      <a:spcAft>
        <a:spcPct val="0"/>
      </a:spcAft>
      <a:defRPr sz="1200" kern="1200">
        <a:solidFill>
          <a:schemeClr val="tx1"/>
        </a:solidFill>
        <a:latin typeface="Arial" charset="0"/>
        <a:ea typeface="+mn-ea"/>
        <a:cs typeface="+mn-cs"/>
      </a:defRPr>
    </a:lvl2pPr>
    <a:lvl3pPr marL="914400" algn="r" rtl="0" fontAlgn="base">
      <a:spcBef>
        <a:spcPct val="0"/>
      </a:spcBef>
      <a:spcAft>
        <a:spcPct val="0"/>
      </a:spcAft>
      <a:defRPr sz="1200" kern="1200">
        <a:solidFill>
          <a:schemeClr val="tx1"/>
        </a:solidFill>
        <a:latin typeface="Arial" charset="0"/>
        <a:ea typeface="+mn-ea"/>
        <a:cs typeface="+mn-cs"/>
      </a:defRPr>
    </a:lvl3pPr>
    <a:lvl4pPr marL="1371600" algn="r" rtl="0" fontAlgn="base">
      <a:spcBef>
        <a:spcPct val="0"/>
      </a:spcBef>
      <a:spcAft>
        <a:spcPct val="0"/>
      </a:spcAft>
      <a:defRPr sz="1200" kern="1200">
        <a:solidFill>
          <a:schemeClr val="tx1"/>
        </a:solidFill>
        <a:latin typeface="Arial" charset="0"/>
        <a:ea typeface="+mn-ea"/>
        <a:cs typeface="+mn-cs"/>
      </a:defRPr>
    </a:lvl4pPr>
    <a:lvl5pPr marL="1828800" algn="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20">
          <p15:clr>
            <a:srgbClr val="A4A3A4"/>
          </p15:clr>
        </p15:guide>
        <p15:guide id="3" orient="horz" pos="1200">
          <p15:clr>
            <a:srgbClr val="A4A3A4"/>
          </p15:clr>
        </p15:guide>
        <p15:guide id="4" orient="horz" pos="1728">
          <p15:clr>
            <a:srgbClr val="A4A3A4"/>
          </p15:clr>
        </p15:guide>
        <p15:guide id="5" orient="horz" pos="2640">
          <p15:clr>
            <a:srgbClr val="A4A3A4"/>
          </p15:clr>
        </p15:guide>
        <p15:guide id="6" orient="horz" pos="3600">
          <p15:clr>
            <a:srgbClr val="A4A3A4"/>
          </p15:clr>
        </p15:guide>
        <p15:guide id="7" orient="horz" pos="240">
          <p15:clr>
            <a:srgbClr val="A4A3A4"/>
          </p15:clr>
        </p15:guide>
        <p15:guide id="8" orient="horz" pos="3120">
          <p15:clr>
            <a:srgbClr val="A4A3A4"/>
          </p15:clr>
        </p15:guide>
        <p15:guide id="9" pos="2880">
          <p15:clr>
            <a:srgbClr val="A4A3A4"/>
          </p15:clr>
        </p15:guide>
        <p15:guide id="10" pos="384">
          <p15:clr>
            <a:srgbClr val="A4A3A4"/>
          </p15:clr>
        </p15:guide>
        <p15:guide id="11" pos="1152">
          <p15:clr>
            <a:srgbClr val="A4A3A4"/>
          </p15:clr>
        </p15:guide>
        <p15:guide id="12" pos="2016">
          <p15:clr>
            <a:srgbClr val="A4A3A4"/>
          </p15:clr>
        </p15:guide>
        <p15:guide id="13" pos="3744">
          <p15:clr>
            <a:srgbClr val="A4A3A4"/>
          </p15:clr>
        </p15:guide>
        <p15:guide id="14" pos="4608">
          <p15:clr>
            <a:srgbClr val="A4A3A4"/>
          </p15:clr>
        </p15:guide>
        <p15:guide id="15" pos="54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064E"/>
    <a:srgbClr val="060432"/>
    <a:srgbClr val="0033CC"/>
    <a:srgbClr val="D99A3A"/>
    <a:srgbClr val="FF0000"/>
    <a:srgbClr val="D0C9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97103" autoAdjust="0"/>
  </p:normalViewPr>
  <p:slideViewPr>
    <p:cSldViewPr>
      <p:cViewPr varScale="1">
        <p:scale>
          <a:sx n="82" d="100"/>
          <a:sy n="82" d="100"/>
        </p:scale>
        <p:origin x="1320" y="48"/>
      </p:cViewPr>
      <p:guideLst>
        <p:guide orient="horz" pos="2160"/>
        <p:guide orient="horz" pos="720"/>
        <p:guide orient="horz" pos="1200"/>
        <p:guide orient="horz" pos="1728"/>
        <p:guide orient="horz" pos="2640"/>
        <p:guide orient="horz" pos="3600"/>
        <p:guide orient="horz" pos="240"/>
        <p:guide orient="horz" pos="3120"/>
        <p:guide pos="2880"/>
        <p:guide pos="384"/>
        <p:guide pos="1152"/>
        <p:guide pos="2016"/>
        <p:guide pos="3744"/>
        <p:guide pos="460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00" d="100"/>
          <a:sy n="100" d="100"/>
        </p:scale>
        <p:origin x="-1500" y="1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l" defTabSz="931863">
              <a:defRPr sz="1300"/>
            </a:lvl1pPr>
          </a:lstStyle>
          <a:p>
            <a:pPr>
              <a:defRPr/>
            </a:pPr>
            <a:endParaRPr lang="en-US"/>
          </a:p>
        </p:txBody>
      </p:sp>
      <p:sp>
        <p:nvSpPr>
          <p:cNvPr id="32051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vl1pPr>
          </a:lstStyle>
          <a:p>
            <a:pPr>
              <a:defRPr/>
            </a:pPr>
            <a:endParaRPr lang="en-US"/>
          </a:p>
        </p:txBody>
      </p:sp>
      <p:sp>
        <p:nvSpPr>
          <p:cNvPr id="32051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l" defTabSz="931863">
              <a:defRPr sz="1300"/>
            </a:lvl1pPr>
          </a:lstStyle>
          <a:p>
            <a:pPr>
              <a:defRPr/>
            </a:pPr>
            <a:endParaRPr lang="en-US"/>
          </a:p>
        </p:txBody>
      </p:sp>
      <p:sp>
        <p:nvSpPr>
          <p:cNvPr id="32051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vl1pPr>
          </a:lstStyle>
          <a:p>
            <a:pPr>
              <a:defRPr/>
            </a:pPr>
            <a:fld id="{D548D23F-8A7D-49AC-99AC-297FED9A715D}" type="slidenum">
              <a:rPr lang="en-US"/>
              <a:pPr>
                <a:defRPr/>
              </a:pPr>
              <a:t>‹N›</a:t>
            </a:fld>
            <a:endParaRPr lang="en-US"/>
          </a:p>
        </p:txBody>
      </p:sp>
    </p:spTree>
    <p:extLst>
      <p:ext uri="{BB962C8B-B14F-4D97-AF65-F5344CB8AC3E}">
        <p14:creationId xmlns:p14="http://schemas.microsoft.com/office/powerpoint/2010/main" val="39699698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l" defTabSz="931863">
              <a:defRPr sz="1300"/>
            </a:lvl1pPr>
          </a:lstStyle>
          <a:p>
            <a:pPr>
              <a:defRPr/>
            </a:pPr>
            <a:endParaRPr lang="en-US"/>
          </a:p>
        </p:txBody>
      </p:sp>
      <p:sp>
        <p:nvSpPr>
          <p:cNvPr id="819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l" defTabSz="931863">
              <a:defRPr sz="1300"/>
            </a:lvl1pPr>
          </a:lstStyle>
          <a:p>
            <a:pPr>
              <a:defRPr/>
            </a:pPr>
            <a:endParaRPr lang="en-US"/>
          </a:p>
        </p:txBody>
      </p:sp>
      <p:sp>
        <p:nvSpPr>
          <p:cNvPr id="819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vl1pPr>
          </a:lstStyle>
          <a:p>
            <a:pPr>
              <a:defRPr/>
            </a:pPr>
            <a:fld id="{FEFDCC83-B55C-4EE3-9778-0FEB89BD6109}" type="slidenum">
              <a:rPr lang="en-US"/>
              <a:pPr>
                <a:defRPr/>
              </a:pPr>
              <a:t>‹N›</a:t>
            </a:fld>
            <a:endParaRPr lang="en-US"/>
          </a:p>
        </p:txBody>
      </p:sp>
    </p:spTree>
    <p:extLst>
      <p:ext uri="{BB962C8B-B14F-4D97-AF65-F5344CB8AC3E}">
        <p14:creationId xmlns:p14="http://schemas.microsoft.com/office/powerpoint/2010/main" val="13285649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a:ln/>
        </p:spPr>
      </p:sp>
      <p:sp>
        <p:nvSpPr>
          <p:cNvPr id="2457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2100" dirty="0">
              <a:latin typeface="Helvetica Neue"/>
              <a:ea typeface="Helvetica Neue"/>
              <a:cs typeface="Helvetica Neue"/>
              <a:sym typeface="Helvetica Neue"/>
            </a:endParaRPr>
          </a:p>
          <a:p>
            <a:endParaRPr lang="en-GB" dirty="0"/>
          </a:p>
        </p:txBody>
      </p:sp>
    </p:spTree>
    <p:extLst>
      <p:ext uri="{BB962C8B-B14F-4D97-AF65-F5344CB8AC3E}">
        <p14:creationId xmlns:p14="http://schemas.microsoft.com/office/powerpoint/2010/main" val="358107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83277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a:ln/>
        </p:spPr>
      </p:sp>
      <p:sp>
        <p:nvSpPr>
          <p:cNvPr id="235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B698A86A-9C06-4BBD-8979-E64C1D5A9515}" type="datetime1">
              <a:rPr lang="it-IT"/>
              <a:pPr>
                <a:defRPr/>
              </a:pPr>
              <a:t>17/10/2021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E124B3D5-A5DD-4451-B029-F63F66A679C6}" type="slidenum">
              <a:rPr lang="en-US"/>
              <a:pPr>
                <a:defRPr/>
              </a:pPr>
              <a:t>‹N›</a:t>
            </a:fld>
            <a:endParaRPr lang="en-US"/>
          </a:p>
        </p:txBody>
      </p:sp>
    </p:spTree>
    <p:extLst>
      <p:ext uri="{BB962C8B-B14F-4D97-AF65-F5344CB8AC3E}">
        <p14:creationId xmlns:p14="http://schemas.microsoft.com/office/powerpoint/2010/main" val="325097719"/>
      </p:ext>
    </p:extLst>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98A645F-4DB3-46BA-877E-D8B295F58937}" type="datetime1">
              <a:rPr lang="it-IT"/>
              <a:pPr>
                <a:defRPr/>
              </a:pPr>
              <a:t>17/10/2021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25040554-0B30-4A23-823D-ACEF8DB4F926}" type="slidenum">
              <a:rPr lang="en-US"/>
              <a:pPr>
                <a:defRPr/>
              </a:pPr>
              <a:t>‹N›</a:t>
            </a:fld>
            <a:endParaRPr lang="en-US"/>
          </a:p>
        </p:txBody>
      </p:sp>
    </p:spTree>
    <p:extLst>
      <p:ext uri="{BB962C8B-B14F-4D97-AF65-F5344CB8AC3E}">
        <p14:creationId xmlns:p14="http://schemas.microsoft.com/office/powerpoint/2010/main" val="2763948367"/>
      </p:ext>
    </p:extLst>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3B0C5ADA-BB0C-4AF8-B787-38227323099E}" type="datetime1">
              <a:rPr lang="it-IT"/>
              <a:pPr>
                <a:defRPr/>
              </a:pPr>
              <a:t>17/10/2021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3C3B4B8B-BE40-47D4-98A5-6BA8B1031449}" type="slidenum">
              <a:rPr lang="en-US"/>
              <a:pPr>
                <a:defRPr/>
              </a:pPr>
              <a:t>‹N›</a:t>
            </a:fld>
            <a:endParaRPr lang="en-US"/>
          </a:p>
        </p:txBody>
      </p:sp>
    </p:spTree>
    <p:extLst>
      <p:ext uri="{BB962C8B-B14F-4D97-AF65-F5344CB8AC3E}">
        <p14:creationId xmlns:p14="http://schemas.microsoft.com/office/powerpoint/2010/main" val="1678530779"/>
      </p:ext>
    </p:extLst>
  </p:cSld>
  <p:clrMapOvr>
    <a:masterClrMapping/>
  </p:clrMapOvr>
  <p:transition spd="slow">
    <p:wipe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image1.png" descr="C:\Documents and Settings\Studley\Desktop\PPT2\png_24_cropped\5-AGL_PPT_GradientBottom_0127.11.png"/>
          <p:cNvPicPr>
            <a:picLocks noChangeAspect="1"/>
          </p:cNvPicPr>
          <p:nvPr/>
        </p:nvPicPr>
        <p:blipFill>
          <a:blip r:embed="rId2"/>
          <a:stretch>
            <a:fillRect/>
          </a:stretch>
        </p:blipFill>
        <p:spPr>
          <a:xfrm>
            <a:off x="0" y="6678613"/>
            <a:ext cx="9144000" cy="179390"/>
          </a:xfrm>
          <a:prstGeom prst="rect">
            <a:avLst/>
          </a:prstGeom>
          <a:ln w="12700">
            <a:miter lim="400000"/>
          </a:ln>
        </p:spPr>
      </p:pic>
      <p:pic>
        <p:nvPicPr>
          <p:cNvPr id="15" name="image2.png" descr="C:\Documents and Settings\Studley\Desktop\PPT2\png_24_cropped\8-AGL_PPT_GradientTop_0127.11.png"/>
          <p:cNvPicPr>
            <a:picLocks noChangeAspect="1"/>
          </p:cNvPicPr>
          <p:nvPr/>
        </p:nvPicPr>
        <p:blipFill>
          <a:blip r:embed="rId3"/>
          <a:stretch>
            <a:fillRect/>
          </a:stretch>
        </p:blipFill>
        <p:spPr>
          <a:xfrm>
            <a:off x="0" y="0"/>
            <a:ext cx="9144000" cy="152400"/>
          </a:xfrm>
          <a:prstGeom prst="rect">
            <a:avLst/>
          </a:prstGeom>
          <a:ln w="12700">
            <a:miter lim="400000"/>
          </a:ln>
        </p:spPr>
      </p:pic>
      <p:pic>
        <p:nvPicPr>
          <p:cNvPr id="16" name="image1.png" descr="C:\Documents and Settings\Studley\Desktop\PPT2\png_24_cropped\5-AGL_PPT_GradientBottom_0127.11.png"/>
          <p:cNvPicPr>
            <a:picLocks noChangeAspect="1"/>
          </p:cNvPicPr>
          <p:nvPr/>
        </p:nvPicPr>
        <p:blipFill>
          <a:blip r:embed="rId2"/>
          <a:stretch>
            <a:fillRect/>
          </a:stretch>
        </p:blipFill>
        <p:spPr>
          <a:xfrm>
            <a:off x="0" y="6678613"/>
            <a:ext cx="9144000" cy="179390"/>
          </a:xfrm>
          <a:prstGeom prst="rect">
            <a:avLst/>
          </a:prstGeom>
          <a:ln w="12700">
            <a:miter lim="400000"/>
          </a:ln>
        </p:spPr>
      </p:pic>
      <p:pic>
        <p:nvPicPr>
          <p:cNvPr id="17" name="image4.png" descr="C:\Documents and Settings\Studley\Desktop\AGL_PPT_Gradients_0129.11_Cropped\Red Gradient V2\7.DarkRedGradient_V2_Middle.png"/>
          <p:cNvPicPr>
            <a:picLocks noChangeAspect="1"/>
          </p:cNvPicPr>
          <p:nvPr/>
        </p:nvPicPr>
        <p:blipFill>
          <a:blip r:embed="rId4"/>
          <a:stretch>
            <a:fillRect/>
          </a:stretch>
        </p:blipFill>
        <p:spPr>
          <a:xfrm>
            <a:off x="0" y="3429000"/>
            <a:ext cx="9144000" cy="2381250"/>
          </a:xfrm>
          <a:prstGeom prst="rect">
            <a:avLst/>
          </a:prstGeom>
          <a:ln w="12700">
            <a:miter lim="400000"/>
          </a:ln>
        </p:spPr>
      </p:pic>
      <p:pic>
        <p:nvPicPr>
          <p:cNvPr id="18" name="image5.jpeg" descr="Agility GIL logo1.jpg"/>
          <p:cNvPicPr>
            <a:picLocks noChangeAspect="1"/>
          </p:cNvPicPr>
          <p:nvPr/>
        </p:nvPicPr>
        <p:blipFill>
          <a:blip r:embed="rId5"/>
          <a:stretch>
            <a:fillRect/>
          </a:stretch>
        </p:blipFill>
        <p:spPr>
          <a:xfrm>
            <a:off x="381000" y="381000"/>
            <a:ext cx="3505200" cy="922338"/>
          </a:xfrm>
          <a:prstGeom prst="rect">
            <a:avLst/>
          </a:prstGeom>
          <a:ln w="12700">
            <a:miter lim="400000"/>
          </a:ln>
        </p:spPr>
      </p:pic>
      <p:pic>
        <p:nvPicPr>
          <p:cNvPr id="19" name="image2.png" descr="C:\Documents and Settings\Studley\Desktop\PPT2\png_24_cropped\8-AGL_PPT_GradientTop_0127.11.png"/>
          <p:cNvPicPr>
            <a:picLocks noChangeAspect="1"/>
          </p:cNvPicPr>
          <p:nvPr/>
        </p:nvPicPr>
        <p:blipFill>
          <a:blip r:embed="rId3"/>
          <a:stretch>
            <a:fillRect/>
          </a:stretch>
        </p:blipFill>
        <p:spPr>
          <a:xfrm>
            <a:off x="0" y="0"/>
            <a:ext cx="9144000" cy="152400"/>
          </a:xfrm>
          <a:prstGeom prst="rect">
            <a:avLst/>
          </a:prstGeom>
          <a:ln w="12700">
            <a:miter lim="400000"/>
          </a:ln>
        </p:spPr>
      </p:pic>
      <p:sp>
        <p:nvSpPr>
          <p:cNvPr id="20" name="Shape 20"/>
          <p:cNvSpPr>
            <a:spLocks noGrp="1"/>
          </p:cNvSpPr>
          <p:nvPr>
            <p:ph type="body" sz="half" idx="1"/>
          </p:nvPr>
        </p:nvSpPr>
        <p:spPr>
          <a:xfrm>
            <a:off x="381000" y="4343400"/>
            <a:ext cx="8458200" cy="2324100"/>
          </a:xfrm>
          <a:prstGeom prst="rect">
            <a:avLst/>
          </a:prstGeom>
        </p:spPr>
        <p:txBody>
          <a:bodyPr/>
          <a:lstStyle>
            <a:lvl1pPr marL="0" indent="0">
              <a:defRPr sz="2391">
                <a:solidFill>
                  <a:srgbClr val="F2F2F2"/>
                </a:solidFill>
              </a:defRPr>
            </a:lvl1pPr>
            <a:lvl2pPr marL="313138" indent="-313138">
              <a:defRPr sz="2391">
                <a:solidFill>
                  <a:srgbClr val="F2F2F2"/>
                </a:solidFill>
              </a:defRPr>
            </a:lvl2pPr>
            <a:lvl3pPr marL="568092" indent="-333238">
              <a:defRPr sz="2391">
                <a:solidFill>
                  <a:srgbClr val="F2F2F2"/>
                </a:solidFill>
              </a:defRPr>
            </a:lvl3pPr>
            <a:lvl4pPr marL="809291" indent="-352279">
              <a:defRPr sz="2391">
                <a:solidFill>
                  <a:srgbClr val="F2F2F2"/>
                </a:solidFill>
              </a:defRPr>
            </a:lvl4pPr>
            <a:lvl5pPr marL="2102256" indent="-274205">
              <a:defRPr sz="2391">
                <a:solidFill>
                  <a:srgbClr val="F2F2F2"/>
                </a:solidFill>
              </a:defRPr>
            </a:lvl5p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title"/>
          </p:nvPr>
        </p:nvSpPr>
        <p:spPr>
          <a:xfrm>
            <a:off x="381000" y="3714750"/>
            <a:ext cx="8458200" cy="628650"/>
          </a:xfrm>
          <a:prstGeom prst="rect">
            <a:avLst/>
          </a:prstGeom>
        </p:spPr>
        <p:txBody>
          <a:bodyPr/>
          <a:lstStyle>
            <a:lvl1pPr>
              <a:defRPr sz="3234">
                <a:solidFill>
                  <a:srgbClr val="F2F2F2"/>
                </a:solidFill>
              </a:defRPr>
            </a:lvl1pPr>
          </a:lstStyle>
          <a:p>
            <a:r>
              <a:t>Title Text</a:t>
            </a:r>
          </a:p>
        </p:txBody>
      </p:sp>
      <p:sp>
        <p:nvSpPr>
          <p:cNvPr id="22" name="Shape 22"/>
          <p:cNvSpPr>
            <a:spLocks noGrp="1"/>
          </p:cNvSpPr>
          <p:nvPr>
            <p:ph type="sldNum" sz="quarter" idx="2"/>
          </p:nvPr>
        </p:nvSpPr>
        <p:spPr>
          <a:xfrm>
            <a:off x="6335849" y="6248634"/>
            <a:ext cx="217359" cy="215436"/>
          </a:xfrm>
          <a:prstGeom prst="rect">
            <a:avLst/>
          </a:prstGeom>
        </p:spPr>
        <p:txBody>
          <a:bodyPr/>
          <a:lstStyle/>
          <a:p>
            <a:fld id="{86CB4B4D-7CA3-9044-876B-883B54F8677D}" type="slidenum">
              <a:rPr>
                <a:solidFill>
                  <a:srgbClr val="B37015"/>
                </a:solidFill>
              </a:rPr>
              <a:pPr/>
              <a:t>‹N›</a:t>
            </a:fld>
            <a:endParaRPr>
              <a:solidFill>
                <a:srgbClr val="B37015"/>
              </a:solidFill>
            </a:endParaRPr>
          </a:p>
        </p:txBody>
      </p:sp>
    </p:spTree>
    <p:extLst>
      <p:ext uri="{BB962C8B-B14F-4D97-AF65-F5344CB8AC3E}">
        <p14:creationId xmlns:p14="http://schemas.microsoft.com/office/powerpoint/2010/main" val="2527473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533ED015-3166-4874-9721-585C35D65A34}" type="datetime1">
              <a:rPr lang="it-IT"/>
              <a:pPr>
                <a:defRPr/>
              </a:pPr>
              <a:t>17/10/2021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406F6025-6CF6-4A4E-9011-139C82E76417}" type="slidenum">
              <a:rPr lang="en-US"/>
              <a:pPr>
                <a:defRPr/>
              </a:pPr>
              <a:t>‹N›</a:t>
            </a:fld>
            <a:endParaRPr lang="en-US"/>
          </a:p>
        </p:txBody>
      </p:sp>
    </p:spTree>
    <p:extLst>
      <p:ext uri="{BB962C8B-B14F-4D97-AF65-F5344CB8AC3E}">
        <p14:creationId xmlns:p14="http://schemas.microsoft.com/office/powerpoint/2010/main" val="1193410505"/>
      </p:ext>
    </p:extLst>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9FCD19F-BBE3-4B4B-AE02-67E8E3C5ACC2}" type="datetime1">
              <a:rPr lang="it-IT"/>
              <a:pPr>
                <a:defRPr/>
              </a:pPr>
              <a:t>17/10/2021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4EC48FDD-6527-4B0D-94D9-0BC8F733A349}" type="slidenum">
              <a:rPr lang="en-US"/>
              <a:pPr>
                <a:defRPr/>
              </a:pPr>
              <a:t>‹N›</a:t>
            </a:fld>
            <a:endParaRPr lang="en-US"/>
          </a:p>
        </p:txBody>
      </p:sp>
    </p:spTree>
    <p:extLst>
      <p:ext uri="{BB962C8B-B14F-4D97-AF65-F5344CB8AC3E}">
        <p14:creationId xmlns:p14="http://schemas.microsoft.com/office/powerpoint/2010/main" val="1478289933"/>
      </p:ext>
    </p:extLst>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71717A50-11B8-43AE-9A6E-CF18F848E088}" type="datetime1">
              <a:rPr lang="it-IT"/>
              <a:pPr>
                <a:defRPr/>
              </a:pPr>
              <a:t>17/10/2021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571E5BC9-6114-4067-AD47-31F801731A10}" type="slidenum">
              <a:rPr lang="en-US"/>
              <a:pPr>
                <a:defRPr/>
              </a:pPr>
              <a:t>‹N›</a:t>
            </a:fld>
            <a:endParaRPr lang="en-US"/>
          </a:p>
        </p:txBody>
      </p:sp>
    </p:spTree>
    <p:extLst>
      <p:ext uri="{BB962C8B-B14F-4D97-AF65-F5344CB8AC3E}">
        <p14:creationId xmlns:p14="http://schemas.microsoft.com/office/powerpoint/2010/main" val="68412838"/>
      </p:ext>
    </p:extLst>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469498B4-3E0D-435B-97B1-A71AE1BF64A8}" type="datetime1">
              <a:rPr lang="it-IT"/>
              <a:pPr>
                <a:defRPr/>
              </a:pPr>
              <a:t>17/10/2021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en-US"/>
          </a:p>
        </p:txBody>
      </p:sp>
      <p:sp>
        <p:nvSpPr>
          <p:cNvPr id="9" name="Segnaposto numero diapositiva 5"/>
          <p:cNvSpPr>
            <a:spLocks noGrp="1"/>
          </p:cNvSpPr>
          <p:nvPr>
            <p:ph type="sldNum" sz="quarter" idx="12"/>
          </p:nvPr>
        </p:nvSpPr>
        <p:spPr/>
        <p:txBody>
          <a:bodyPr/>
          <a:lstStyle>
            <a:lvl1pPr>
              <a:defRPr/>
            </a:lvl1pPr>
          </a:lstStyle>
          <a:p>
            <a:pPr>
              <a:defRPr/>
            </a:pPr>
            <a:fld id="{EFAF6924-CCBC-44C8-9BBB-FA105C98A949}" type="slidenum">
              <a:rPr lang="en-US"/>
              <a:pPr>
                <a:defRPr/>
              </a:pPr>
              <a:t>‹N›</a:t>
            </a:fld>
            <a:endParaRPr lang="en-US"/>
          </a:p>
        </p:txBody>
      </p:sp>
    </p:spTree>
    <p:extLst>
      <p:ext uri="{BB962C8B-B14F-4D97-AF65-F5344CB8AC3E}">
        <p14:creationId xmlns:p14="http://schemas.microsoft.com/office/powerpoint/2010/main" val="1249116337"/>
      </p:ext>
    </p:extLst>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DBF2083D-F4C8-4374-A41D-8DEFF27C4FE1}" type="datetime1">
              <a:rPr lang="it-IT"/>
              <a:pPr>
                <a:defRPr/>
              </a:pPr>
              <a:t>17/10/2021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en-US"/>
          </a:p>
        </p:txBody>
      </p:sp>
      <p:sp>
        <p:nvSpPr>
          <p:cNvPr id="5" name="Segnaposto numero diapositiva 5"/>
          <p:cNvSpPr>
            <a:spLocks noGrp="1"/>
          </p:cNvSpPr>
          <p:nvPr>
            <p:ph type="sldNum" sz="quarter" idx="12"/>
          </p:nvPr>
        </p:nvSpPr>
        <p:spPr/>
        <p:txBody>
          <a:bodyPr/>
          <a:lstStyle>
            <a:lvl1pPr>
              <a:defRPr/>
            </a:lvl1pPr>
          </a:lstStyle>
          <a:p>
            <a:pPr>
              <a:defRPr/>
            </a:pPr>
            <a:fld id="{E0B8021C-156F-45E8-A95C-B511C4BFFD0E}" type="slidenum">
              <a:rPr lang="en-US"/>
              <a:pPr>
                <a:defRPr/>
              </a:pPr>
              <a:t>‹N›</a:t>
            </a:fld>
            <a:endParaRPr lang="en-US"/>
          </a:p>
        </p:txBody>
      </p:sp>
    </p:spTree>
    <p:extLst>
      <p:ext uri="{BB962C8B-B14F-4D97-AF65-F5344CB8AC3E}">
        <p14:creationId xmlns:p14="http://schemas.microsoft.com/office/powerpoint/2010/main" val="202214759"/>
      </p:ext>
    </p:extLst>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C3C0661-1750-4A3B-9C94-D173DFAE4687}" type="datetime1">
              <a:rPr lang="it-IT"/>
              <a:pPr>
                <a:defRPr/>
              </a:pPr>
              <a:t>17/10/2021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en-US"/>
          </a:p>
        </p:txBody>
      </p:sp>
      <p:sp>
        <p:nvSpPr>
          <p:cNvPr id="4" name="Segnaposto numero diapositiva 5"/>
          <p:cNvSpPr>
            <a:spLocks noGrp="1"/>
          </p:cNvSpPr>
          <p:nvPr>
            <p:ph type="sldNum" sz="quarter" idx="12"/>
          </p:nvPr>
        </p:nvSpPr>
        <p:spPr/>
        <p:txBody>
          <a:bodyPr/>
          <a:lstStyle>
            <a:lvl1pPr>
              <a:defRPr/>
            </a:lvl1pPr>
          </a:lstStyle>
          <a:p>
            <a:pPr>
              <a:defRPr/>
            </a:pPr>
            <a:fld id="{220A64B9-23D5-44C7-A14C-1148548DE6B9}" type="slidenum">
              <a:rPr lang="en-US"/>
              <a:pPr>
                <a:defRPr/>
              </a:pPr>
              <a:t>‹N›</a:t>
            </a:fld>
            <a:endParaRPr lang="en-US"/>
          </a:p>
        </p:txBody>
      </p:sp>
    </p:spTree>
    <p:extLst>
      <p:ext uri="{BB962C8B-B14F-4D97-AF65-F5344CB8AC3E}">
        <p14:creationId xmlns:p14="http://schemas.microsoft.com/office/powerpoint/2010/main" val="3375056644"/>
      </p:ext>
    </p:extLst>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95A7E78-9883-460C-B688-69C4460146CE}" type="datetime1">
              <a:rPr lang="it-IT"/>
              <a:pPr>
                <a:defRPr/>
              </a:pPr>
              <a:t>17/10/2021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FE0E8836-47BC-45F0-B1C0-FF5069657937}" type="slidenum">
              <a:rPr lang="en-US"/>
              <a:pPr>
                <a:defRPr/>
              </a:pPr>
              <a:t>‹N›</a:t>
            </a:fld>
            <a:endParaRPr lang="en-US"/>
          </a:p>
        </p:txBody>
      </p:sp>
    </p:spTree>
    <p:extLst>
      <p:ext uri="{BB962C8B-B14F-4D97-AF65-F5344CB8AC3E}">
        <p14:creationId xmlns:p14="http://schemas.microsoft.com/office/powerpoint/2010/main" val="702275836"/>
      </p:ext>
    </p:extLst>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EDDC464-940D-47E9-967E-A0B7B0559EAE}" type="datetime1">
              <a:rPr lang="it-IT"/>
              <a:pPr>
                <a:defRPr/>
              </a:pPr>
              <a:t>17/10/2021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46F3D1C6-72D8-4CEF-988D-1D13301AFE2C}" type="slidenum">
              <a:rPr lang="en-US"/>
              <a:pPr>
                <a:defRPr/>
              </a:pPr>
              <a:t>‹N›</a:t>
            </a:fld>
            <a:endParaRPr lang="en-US"/>
          </a:p>
        </p:txBody>
      </p:sp>
    </p:spTree>
    <p:extLst>
      <p:ext uri="{BB962C8B-B14F-4D97-AF65-F5344CB8AC3E}">
        <p14:creationId xmlns:p14="http://schemas.microsoft.com/office/powerpoint/2010/main" val="1496898941"/>
      </p:ext>
    </p:extLst>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E70B9A6-A694-494E-96A5-F2F0C9667A4F}" type="datetime1">
              <a:rPr lang="it-IT"/>
              <a:pPr>
                <a:defRPr/>
              </a:pPr>
              <a:t>17/10/2021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2EFDBD-FD22-4989-9D9B-6F8BE2D217F6}"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ransition spd="slow">
    <p:wipe dir="u"/>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7.jpe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849630"/>
            <a:ext cx="9144000" cy="501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ttangolo 3"/>
          <p:cNvSpPr/>
          <p:nvPr/>
        </p:nvSpPr>
        <p:spPr>
          <a:xfrm>
            <a:off x="0" y="-76200"/>
            <a:ext cx="5511445" cy="1092607"/>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it-IT" sz="6500" b="1"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AIR FREIGHT</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9737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221288"/>
            <a:ext cx="1135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3048000" y="914400"/>
            <a:ext cx="6019800" cy="661720"/>
          </a:xfrm>
          <a:prstGeom prst="rect">
            <a:avLst/>
          </a:prstGeom>
          <a:noFill/>
          <a:effectLst>
            <a:outerShdw blurRad="50800" dist="38100" dir="2700000" algn="tl" rotWithShape="0">
              <a:prstClr val="black">
                <a:alpha val="40000"/>
              </a:prstClr>
            </a:outerShdw>
          </a:effectLst>
        </p:spPr>
        <p:txBody>
          <a:bodyPr>
            <a:spAutoFit/>
          </a:bodyPr>
          <a:lstStyle/>
          <a:p>
            <a:pPr>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Spedizioni Dirette e/o Consolidate</a:t>
            </a:r>
          </a:p>
          <a:p>
            <a:pPr>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ttangolo 8"/>
          <p:cNvSpPr/>
          <p:nvPr/>
        </p:nvSpPr>
        <p:spPr>
          <a:xfrm>
            <a:off x="4800600" y="1371600"/>
            <a:ext cx="4267200" cy="769441"/>
          </a:xfrm>
          <a:prstGeom prst="rect">
            <a:avLst/>
          </a:prstGeom>
          <a:noFill/>
          <a:effectLst>
            <a:outerShdw blurRad="50800" dist="38100" dir="2700000" algn="tl" rotWithShape="0">
              <a:prstClr val="black">
                <a:alpha val="40000"/>
              </a:prstClr>
            </a:outerShdw>
          </a:effectLst>
        </p:spPr>
        <p:txBody>
          <a:bodyPr>
            <a:spAutoFit/>
          </a:bodyPr>
          <a:lstStyle/>
          <a:p>
            <a:pPr>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Tracciabilità</a:t>
            </a: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Via Internet</a:t>
            </a:r>
          </a:p>
          <a:p>
            <a:pPr>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ttangolo 9"/>
          <p:cNvSpPr/>
          <p:nvPr/>
        </p:nvSpPr>
        <p:spPr>
          <a:xfrm>
            <a:off x="6324600" y="1929080"/>
            <a:ext cx="2743200" cy="661720"/>
          </a:xfrm>
          <a:prstGeom prst="rect">
            <a:avLst/>
          </a:prstGeom>
          <a:noFill/>
          <a:effectLst>
            <a:outerShdw blurRad="50800" dist="38100" dir="2700000" algn="tl" rotWithShape="0">
              <a:prstClr val="black">
                <a:alpha val="40000"/>
              </a:prstClr>
            </a:outerShdw>
          </a:effectLst>
        </p:spPr>
        <p:txBody>
          <a:bodyPr>
            <a:spAutoFit/>
          </a:bodyPr>
          <a:lstStyle/>
          <a:p>
            <a:pPr>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Import - Export</a:t>
            </a:r>
          </a:p>
        </p:txBody>
      </p:sp>
      <p:sp>
        <p:nvSpPr>
          <p:cNvPr id="11" name="Rettangolo 10"/>
          <p:cNvSpPr/>
          <p:nvPr/>
        </p:nvSpPr>
        <p:spPr>
          <a:xfrm>
            <a:off x="18162" y="4083040"/>
            <a:ext cx="5011038" cy="661720"/>
          </a:xfrm>
          <a:prstGeom prst="rect">
            <a:avLst/>
          </a:prstGeom>
          <a:noFill/>
          <a:effectLst>
            <a:outerShdw blurRad="50800" dist="38100" dir="2700000" algn="tl" rotWithShape="0">
              <a:prstClr val="black">
                <a:alpha val="40000"/>
              </a:prstClr>
            </a:outerShdw>
          </a:effectLst>
        </p:spPr>
        <p:txBody>
          <a:bodyPr>
            <a:spAutoFit/>
          </a:bodyPr>
          <a:lstStyle/>
          <a:p>
            <a:pPr algn="l">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Cross </a:t>
            </a:r>
            <a:r>
              <a:rPr lang="it-IT" sz="3000" dirty="0" err="1">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Trade</a:t>
            </a: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 – Door to Door</a:t>
            </a: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endParaRPr>
          </a:p>
        </p:txBody>
      </p:sp>
      <p:sp>
        <p:nvSpPr>
          <p:cNvPr id="12" name="Rettangolo 11"/>
          <p:cNvSpPr/>
          <p:nvPr/>
        </p:nvSpPr>
        <p:spPr>
          <a:xfrm>
            <a:off x="18162" y="4552399"/>
            <a:ext cx="4782438" cy="769441"/>
          </a:xfrm>
          <a:prstGeom prst="rect">
            <a:avLst/>
          </a:prstGeom>
          <a:noFill/>
          <a:effectLst>
            <a:outerShdw blurRad="50800" dist="38100" dir="2700000" algn="tl" rotWithShape="0">
              <a:prstClr val="black">
                <a:alpha val="40000"/>
              </a:prstClr>
            </a:outerShdw>
          </a:effectLst>
        </p:spPr>
        <p:txBody>
          <a:bodyPr>
            <a:spAutoFit/>
          </a:bodyPr>
          <a:lstStyle/>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endParaRPr>
          </a:p>
          <a:p>
            <a:pPr algn="l">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Personale Qualificato DGR</a:t>
            </a: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endParaRPr>
          </a:p>
        </p:txBody>
      </p:sp>
      <p:sp>
        <p:nvSpPr>
          <p:cNvPr id="13" name="Rettangolo 12"/>
          <p:cNvSpPr/>
          <p:nvPr/>
        </p:nvSpPr>
        <p:spPr>
          <a:xfrm>
            <a:off x="18162" y="5105400"/>
            <a:ext cx="2657919" cy="661720"/>
          </a:xfrm>
          <a:prstGeom prst="rect">
            <a:avLst/>
          </a:prstGeom>
          <a:noFill/>
          <a:effectLst>
            <a:outerShdw blurRad="50800" dist="38100" dir="2700000" algn="tl" rotWithShape="0">
              <a:prstClr val="black">
                <a:alpha val="40000"/>
              </a:prstClr>
            </a:outerShdw>
          </a:effectLst>
        </p:spPr>
        <p:txBody>
          <a:bodyPr>
            <a:spAutoFit/>
          </a:bodyPr>
          <a:lstStyle/>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endParaRPr>
          </a:p>
          <a:p>
            <a:pPr algn="l">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Special Cargo</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0-#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Rettangolo 3"/>
          <p:cNvSpPr/>
          <p:nvPr/>
        </p:nvSpPr>
        <p:spPr>
          <a:xfrm>
            <a:off x="0" y="-76200"/>
            <a:ext cx="4820551" cy="1092607"/>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it-IT" sz="6500" b="1"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CHARTERS</a:t>
            </a: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1322" y="5388574"/>
            <a:ext cx="1368000" cy="1026000"/>
          </a:xfrm>
          <a:prstGeom prst="rect">
            <a:avLst/>
          </a:prstGeom>
          <a:effectLst>
            <a:glow rad="139700">
              <a:schemeClr val="bg1">
                <a:alpha val="40000"/>
              </a:schemeClr>
            </a:glow>
          </a:effectLst>
        </p:spPr>
      </p:pic>
      <p:pic>
        <p:nvPicPr>
          <p:cNvPr id="9" name="Immagin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0" y="5374800"/>
            <a:ext cx="1368000" cy="1026000"/>
          </a:xfrm>
          <a:prstGeom prst="rect">
            <a:avLst/>
          </a:prstGeom>
          <a:effectLst>
            <a:glow rad="139700">
              <a:schemeClr val="bg1">
                <a:alpha val="40000"/>
              </a:schemeClr>
            </a:glow>
          </a:effectLst>
        </p:spPr>
      </p:pic>
      <p:pic>
        <p:nvPicPr>
          <p:cNvPr id="10" name="Immagin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8800" y="5374800"/>
            <a:ext cx="1368000" cy="1026000"/>
          </a:xfrm>
          <a:prstGeom prst="rect">
            <a:avLst/>
          </a:prstGeom>
          <a:effectLst>
            <a:glow rad="139700">
              <a:schemeClr val="bg1">
                <a:alpha val="40000"/>
              </a:schemeClr>
            </a:glow>
          </a:effectLst>
        </p:spPr>
      </p:pic>
      <p:pic>
        <p:nvPicPr>
          <p:cNvPr id="11" name="Immagin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7600" y="5374800"/>
            <a:ext cx="1368000" cy="1026000"/>
          </a:xfrm>
          <a:prstGeom prst="rect">
            <a:avLst/>
          </a:prstGeom>
          <a:effectLst>
            <a:glow rad="139700">
              <a:schemeClr val="bg1">
                <a:alpha val="40000"/>
              </a:schemeClr>
            </a:glow>
          </a:effectLst>
        </p:spPr>
      </p:pic>
      <p:pic>
        <p:nvPicPr>
          <p:cNvPr id="15" name="Immagine 14"/>
          <p:cNvPicPr>
            <a:picLocks/>
          </p:cNvPicPr>
          <p:nvPr/>
        </p:nvPicPr>
        <p:blipFill>
          <a:blip r:embed="rId7" cstate="email">
            <a:extLst>
              <a:ext uri="{28A0092B-C50C-407E-A947-70E740481C1C}">
                <a14:useLocalDpi xmlns:a14="http://schemas.microsoft.com/office/drawing/2010/main"/>
              </a:ext>
            </a:extLst>
          </a:blip>
          <a:stretch>
            <a:fillRect/>
          </a:stretch>
        </p:blipFill>
        <p:spPr>
          <a:xfrm>
            <a:off x="5638800" y="152400"/>
            <a:ext cx="1368000" cy="1026000"/>
          </a:xfrm>
          <a:prstGeom prst="rect">
            <a:avLst/>
          </a:prstGeom>
          <a:effectLst>
            <a:glow rad="139700">
              <a:schemeClr val="bg1">
                <a:alpha val="40000"/>
              </a:schemeClr>
            </a:glow>
          </a:effectLst>
        </p:spPr>
      </p:pic>
      <p:pic>
        <p:nvPicPr>
          <p:cNvPr id="16" name="Immagine 15"/>
          <p:cNvPicPr>
            <a:picLocks/>
          </p:cNvPicPr>
          <p:nvPr/>
        </p:nvPicPr>
        <p:blipFill>
          <a:blip r:embed="rId8" cstate="email">
            <a:extLst>
              <a:ext uri="{28A0092B-C50C-407E-A947-70E740481C1C}">
                <a14:useLocalDpi xmlns:a14="http://schemas.microsoft.com/office/drawing/2010/main"/>
              </a:ext>
            </a:extLst>
          </a:blip>
          <a:stretch>
            <a:fillRect/>
          </a:stretch>
        </p:blipFill>
        <p:spPr>
          <a:xfrm>
            <a:off x="7468207" y="152400"/>
            <a:ext cx="1366785" cy="1026000"/>
          </a:xfrm>
          <a:prstGeom prst="rect">
            <a:avLst/>
          </a:prstGeom>
          <a:effectLst>
            <a:glow rad="139700">
              <a:schemeClr val="bg1">
                <a:alpha val="40000"/>
              </a:schemeClr>
            </a:glow>
          </a:effectLst>
        </p:spPr>
      </p:pic>
      <p:sp>
        <p:nvSpPr>
          <p:cNvPr id="12" name="Rettangolo 11"/>
          <p:cNvSpPr/>
          <p:nvPr/>
        </p:nvSpPr>
        <p:spPr>
          <a:xfrm>
            <a:off x="76201" y="3429000"/>
            <a:ext cx="2589000" cy="661720"/>
          </a:xfrm>
          <a:prstGeom prst="rect">
            <a:avLst/>
          </a:prstGeom>
          <a:noFill/>
          <a:effectLst>
            <a:outerShdw blurRad="50800" dist="38100" dir="2700000" algn="tl" rotWithShape="0">
              <a:prstClr val="black">
                <a:alpha val="40000"/>
              </a:prstClr>
            </a:outerShdw>
          </a:effectLst>
        </p:spPr>
        <p:txBody>
          <a:bodyPr>
            <a:spAutoFit/>
          </a:bodyPr>
          <a:lstStyle/>
          <a:p>
            <a:pPr algn="l">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Charter Merci</a:t>
            </a: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endParaRPr>
          </a:p>
        </p:txBody>
      </p:sp>
      <p:sp>
        <p:nvSpPr>
          <p:cNvPr id="13" name="Rettangolo 12"/>
          <p:cNvSpPr/>
          <p:nvPr/>
        </p:nvSpPr>
        <p:spPr>
          <a:xfrm>
            <a:off x="76200" y="4018002"/>
            <a:ext cx="3352799" cy="553998"/>
          </a:xfrm>
          <a:prstGeom prst="rect">
            <a:avLst/>
          </a:prstGeom>
          <a:noFill/>
          <a:effectLst>
            <a:outerShdw blurRad="50800" dist="38100" dir="2700000" algn="tl" rotWithShape="0">
              <a:prstClr val="black">
                <a:alpha val="40000"/>
              </a:prstClr>
            </a:outerShdw>
          </a:effectLst>
        </p:spPr>
        <p:txBody>
          <a:bodyPr>
            <a:spAutoFit/>
          </a:bodyPr>
          <a:lstStyle/>
          <a:p>
            <a:pPr algn="l">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Forniture Urgenti</a:t>
            </a:r>
          </a:p>
        </p:txBody>
      </p:sp>
      <p:sp>
        <p:nvSpPr>
          <p:cNvPr id="14" name="Rettangolo 13"/>
          <p:cNvSpPr/>
          <p:nvPr/>
        </p:nvSpPr>
        <p:spPr>
          <a:xfrm>
            <a:off x="76201" y="4572000"/>
            <a:ext cx="6375725" cy="553998"/>
          </a:xfrm>
          <a:prstGeom prst="rect">
            <a:avLst/>
          </a:prstGeom>
          <a:noFill/>
          <a:effectLst>
            <a:outerShdw blurRad="50800" dist="38100" dir="2700000" algn="tl" rotWithShape="0">
              <a:prstClr val="black">
                <a:alpha val="40000"/>
              </a:prstClr>
            </a:outerShdw>
          </a:effectLst>
        </p:spPr>
        <p:txBody>
          <a:bodyPr>
            <a:spAutoFit/>
          </a:bodyPr>
          <a:lstStyle/>
          <a:p>
            <a:pPr algn="l">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Charter Passeggeri – VIP - Business</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4000"/>
                            </p:stCondLst>
                            <p:childTnLst>
                              <p:par>
                                <p:cTn id="45" presetID="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12" name="Rettangolo 11"/>
          <p:cNvSpPr/>
          <p:nvPr/>
        </p:nvSpPr>
        <p:spPr>
          <a:xfrm>
            <a:off x="1410510" y="4648200"/>
            <a:ext cx="7543800" cy="892552"/>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Charter:		aldo.valtolina@cmagoa.it				simone.valtolina@cmagoa.it</a:t>
            </a:r>
          </a:p>
        </p:txBody>
      </p:sp>
      <p:sp>
        <p:nvSpPr>
          <p:cNvPr id="3" name="Rettangolo 2"/>
          <p:cNvSpPr/>
          <p:nvPr/>
        </p:nvSpPr>
        <p:spPr>
          <a:xfrm>
            <a:off x="282102" y="1219200"/>
            <a:ext cx="7369080" cy="1292662"/>
          </a:xfrm>
          <a:prstGeom prst="rect">
            <a:avLst/>
          </a:prstGeom>
          <a:noFill/>
          <a:effectLst>
            <a:outerShdw blurRad="50800" dist="50800" dir="5400000" algn="ctr" rotWithShape="0">
              <a:schemeClr val="accent1">
                <a:lumMod val="20000"/>
                <a:lumOff val="80000"/>
              </a:schemeClr>
            </a:outerShdw>
          </a:effectLst>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Compagnia Merci Aeree Srl</a:t>
            </a:r>
          </a:p>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Piazza della Vittoria 14/7 </a:t>
            </a:r>
          </a:p>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16121 Genova - Italy</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1524000" cy="825500"/>
          </a:xfrm>
          <a:prstGeom prst="rect">
            <a:avLst/>
          </a:prstGeom>
        </p:spPr>
      </p:pic>
      <p:sp>
        <p:nvSpPr>
          <p:cNvPr id="5" name="Rettangolo 4"/>
          <p:cNvSpPr/>
          <p:nvPr/>
        </p:nvSpPr>
        <p:spPr>
          <a:xfrm>
            <a:off x="235085" y="2590800"/>
            <a:ext cx="736908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Tel.:	+39 010 600891</a:t>
            </a:r>
          </a:p>
        </p:txBody>
      </p:sp>
      <p:sp>
        <p:nvSpPr>
          <p:cNvPr id="6" name="Rettangolo 5"/>
          <p:cNvSpPr/>
          <p:nvPr/>
        </p:nvSpPr>
        <p:spPr>
          <a:xfrm>
            <a:off x="321013" y="3048000"/>
            <a:ext cx="736908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Fax:	+39 010 6502308</a:t>
            </a:r>
          </a:p>
        </p:txBody>
      </p:sp>
      <p:sp>
        <p:nvSpPr>
          <p:cNvPr id="7" name="Rettangolo 6"/>
          <p:cNvSpPr/>
          <p:nvPr/>
        </p:nvSpPr>
        <p:spPr>
          <a:xfrm>
            <a:off x="301557" y="4267200"/>
            <a:ext cx="11430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Email</a:t>
            </a:r>
          </a:p>
        </p:txBody>
      </p:sp>
      <p:sp>
        <p:nvSpPr>
          <p:cNvPr id="8" name="Rettangolo 7"/>
          <p:cNvSpPr/>
          <p:nvPr/>
        </p:nvSpPr>
        <p:spPr>
          <a:xfrm>
            <a:off x="1416995" y="4267200"/>
            <a:ext cx="65532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Generico:		cma@cmagoa.it</a:t>
            </a:r>
          </a:p>
        </p:txBody>
      </p:sp>
      <p:sp>
        <p:nvSpPr>
          <p:cNvPr id="9" name="Rettangolo 8"/>
          <p:cNvSpPr/>
          <p:nvPr/>
        </p:nvSpPr>
        <p:spPr>
          <a:xfrm>
            <a:off x="1391055" y="5486400"/>
            <a:ext cx="75438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Sales Manager:	enrico.martino@cmagoa.it</a:t>
            </a:r>
          </a:p>
        </p:txBody>
      </p:sp>
      <p:sp>
        <p:nvSpPr>
          <p:cNvPr id="10" name="Rettangolo 9"/>
          <p:cNvSpPr/>
          <p:nvPr/>
        </p:nvSpPr>
        <p:spPr>
          <a:xfrm>
            <a:off x="1391055" y="5867400"/>
            <a:ext cx="73914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Import e X-</a:t>
            </a:r>
            <a:r>
              <a:rPr lang="it-IT" altLang="it-IT" sz="2600" b="1" dirty="0" err="1">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trade</a:t>
            </a: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	fabia.monaca@cmagoa.it</a:t>
            </a:r>
          </a:p>
        </p:txBody>
      </p:sp>
      <p:sp>
        <p:nvSpPr>
          <p:cNvPr id="11" name="Rettangolo 10"/>
          <p:cNvSpPr/>
          <p:nvPr/>
        </p:nvSpPr>
        <p:spPr>
          <a:xfrm>
            <a:off x="1457528" y="3657600"/>
            <a:ext cx="25908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www.cmagoa.it</a:t>
            </a:r>
          </a:p>
        </p:txBody>
      </p:sp>
      <p:sp>
        <p:nvSpPr>
          <p:cNvPr id="13" name="Rettangolo 12"/>
          <p:cNvSpPr/>
          <p:nvPr/>
        </p:nvSpPr>
        <p:spPr>
          <a:xfrm>
            <a:off x="282102" y="3657600"/>
            <a:ext cx="11430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Web:</a:t>
            </a:r>
          </a:p>
        </p:txBody>
      </p:sp>
      <p:sp>
        <p:nvSpPr>
          <p:cNvPr id="14" name="Rettangolo 13"/>
          <p:cNvSpPr/>
          <p:nvPr/>
        </p:nvSpPr>
        <p:spPr>
          <a:xfrm>
            <a:off x="1391055" y="6248400"/>
            <a:ext cx="7391400" cy="492443"/>
          </a:xfrm>
          <a:prstGeom prst="rect">
            <a:avLst/>
          </a:prstGeom>
          <a:noFill/>
        </p:spPr>
        <p:txBody>
          <a:bodyPr wrap="square">
            <a:spAutoFit/>
          </a:bodyPr>
          <a:lstStyle/>
          <a:p>
            <a:pPr algn="l">
              <a:defRPr/>
            </a:pPr>
            <a:r>
              <a:rPr lang="it-IT" altLang="it-IT" sz="2600" b="1" dirty="0">
                <a:ln w="1905">
                  <a:solidFill>
                    <a:schemeClr val="tx2"/>
                  </a:solidFill>
                </a:ln>
                <a:solidFill>
                  <a:schemeClr val="tx2"/>
                </a:solidFill>
                <a:effectLst>
                  <a:innerShdw blurRad="69850" dist="43180" dir="5400000">
                    <a:srgbClr val="000000">
                      <a:alpha val="65000"/>
                    </a:srgbClr>
                  </a:innerShdw>
                </a:effectLst>
                <a:cs typeface="Arial" panose="020B0604020202020204" pitchFamily="34" charset="0"/>
              </a:rPr>
              <a:t>Export:		mauro.zanetti@cmagoa.it</a:t>
            </a:r>
          </a:p>
        </p:txBody>
      </p:sp>
    </p:spTree>
    <p:extLst>
      <p:ext uri="{BB962C8B-B14F-4D97-AF65-F5344CB8AC3E}">
        <p14:creationId xmlns:p14="http://schemas.microsoft.com/office/powerpoint/2010/main" val="28212658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P spid="6" grpId="0"/>
      <p:bldP spid="7" grpId="0"/>
      <p:bldP spid="8" grpId="0"/>
      <p:bldP spid="9" grpId="0"/>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3850" y="2590800"/>
            <a:ext cx="3054350" cy="1336675"/>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pic>
        <p:nvPicPr>
          <p:cNvPr id="3077" name="Immagin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03850" y="914400"/>
            <a:ext cx="3054350" cy="1292225"/>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pic>
        <p:nvPicPr>
          <p:cNvPr id="3078"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10200" y="4343400"/>
            <a:ext cx="3038475" cy="1295400"/>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sp>
        <p:nvSpPr>
          <p:cNvPr id="5" name="Rettangolo arrotondato 4"/>
          <p:cNvSpPr/>
          <p:nvPr/>
        </p:nvSpPr>
        <p:spPr>
          <a:xfrm>
            <a:off x="381000" y="914400"/>
            <a:ext cx="4114800" cy="4724400"/>
          </a:xfrm>
          <a:prstGeom prst="roundRect">
            <a:avLst/>
          </a:prstGeom>
          <a:gradFill>
            <a:gsLst>
              <a:gs pos="0">
                <a:schemeClr val="tx2">
                  <a:lumMod val="60000"/>
                  <a:lumOff val="40000"/>
                </a:schemeClr>
              </a:gs>
              <a:gs pos="35000">
                <a:schemeClr val="accent1">
                  <a:shade val="93000"/>
                  <a:satMod val="130000"/>
                </a:schemeClr>
              </a:gs>
              <a:gs pos="100000">
                <a:schemeClr val="tx2"/>
              </a:gs>
            </a:gsLst>
            <a:lin ang="16200000" scaled="0"/>
          </a:gradFill>
          <a:ln/>
          <a:effectLst>
            <a:outerShdw blurRad="381000" dist="1905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l">
              <a:buFont typeface="Arial" charset="0"/>
              <a:buNone/>
              <a:defRPr/>
            </a:pPr>
            <a:endParaRPr lang="it-IT" altLang="it-IT" sz="1500" dirty="0">
              <a:solidFill>
                <a:schemeClr val="bg1"/>
              </a:solidFill>
              <a:cs typeface="Arial" charset="0"/>
            </a:endParaRPr>
          </a:p>
        </p:txBody>
      </p:sp>
      <p:sp>
        <p:nvSpPr>
          <p:cNvPr id="8" name="Rettangolo 7"/>
          <p:cNvSpPr/>
          <p:nvPr/>
        </p:nvSpPr>
        <p:spPr>
          <a:xfrm>
            <a:off x="3571835" y="152400"/>
            <a:ext cx="2066591" cy="553998"/>
          </a:xfrm>
          <a:prstGeom prst="rect">
            <a:avLst/>
          </a:prstGeom>
          <a:noFill/>
        </p:spPr>
        <p:txBody>
          <a:bodyPr wrap="none">
            <a:spAutoFit/>
          </a:bodyPr>
          <a:lstStyle/>
          <a:p>
            <a:pPr algn="ctr">
              <a:defRPr/>
            </a:pPr>
            <a:r>
              <a:rPr lang="en-US" altLang="it-IT" sz="3000" b="1" dirty="0">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cs typeface="Arial" panose="020B0604020202020204" pitchFamily="34" charset="0"/>
              </a:rPr>
              <a:t>Chi </a:t>
            </a:r>
            <a:r>
              <a:rPr lang="en-US" altLang="it-IT" sz="3000" b="1" dirty="0" err="1">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cs typeface="Arial" panose="020B0604020202020204" pitchFamily="34" charset="0"/>
              </a:rPr>
              <a:t>Siamo</a:t>
            </a:r>
            <a:endParaRPr lang="it-IT" sz="3000" b="1" dirty="0">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endParaRPr>
          </a:p>
        </p:txBody>
      </p:sp>
      <p:sp>
        <p:nvSpPr>
          <p:cNvPr id="2" name="CasellaDiTesto 1"/>
          <p:cNvSpPr txBox="1"/>
          <p:nvPr/>
        </p:nvSpPr>
        <p:spPr>
          <a:xfrm>
            <a:off x="533400" y="1219200"/>
            <a:ext cx="3810000" cy="4247317"/>
          </a:xfrm>
          <a:prstGeom prst="rect">
            <a:avLst/>
          </a:prstGeom>
          <a:noFill/>
        </p:spPr>
        <p:txBody>
          <a:bodyPr>
            <a:spAutoFit/>
          </a:bodyPr>
          <a:lstStyle/>
          <a:p>
            <a:pPr algn="l">
              <a:buFont typeface="Arial" charset="0"/>
              <a:buNone/>
              <a:defRPr/>
            </a:pPr>
            <a:r>
              <a:rPr lang="it-IT" altLang="it-IT" sz="2200" b="1" u="sng" dirty="0">
                <a:solidFill>
                  <a:schemeClr val="bg1"/>
                </a:solidFill>
                <a:latin typeface="+mj-lt"/>
                <a:cs typeface="Arial" charset="0"/>
              </a:rPr>
              <a:t>Leader Da Oltre 40 Anni</a:t>
            </a:r>
          </a:p>
          <a:p>
            <a:pPr algn="just">
              <a:defRPr/>
            </a:pPr>
            <a:endParaRPr lang="it-IT" altLang="it-IT" sz="800" dirty="0">
              <a:solidFill>
                <a:schemeClr val="bg1"/>
              </a:solidFill>
              <a:latin typeface="+mn-lt"/>
              <a:cs typeface="Arial" charset="0"/>
            </a:endParaRPr>
          </a:p>
          <a:p>
            <a:pPr algn="just">
              <a:defRPr/>
            </a:pPr>
            <a:r>
              <a:rPr lang="it-IT" altLang="it-IT" sz="1500" dirty="0">
                <a:solidFill>
                  <a:schemeClr val="bg1"/>
                </a:solidFill>
                <a:latin typeface="+mn-lt"/>
                <a:cs typeface="Arial" charset="0"/>
              </a:rPr>
              <a:t>La  </a:t>
            </a:r>
            <a:r>
              <a:rPr lang="it-IT" altLang="it-IT" sz="1500" b="1" dirty="0">
                <a:solidFill>
                  <a:schemeClr val="bg1"/>
                </a:solidFill>
                <a:latin typeface="+mn-lt"/>
                <a:cs typeface="Arial" charset="0"/>
              </a:rPr>
              <a:t>CMA-Compagnia Merci Aeree </a:t>
            </a:r>
            <a:r>
              <a:rPr lang="it-IT" altLang="it-IT" sz="1500" dirty="0">
                <a:solidFill>
                  <a:schemeClr val="bg1"/>
                </a:solidFill>
                <a:latin typeface="+mn-lt"/>
                <a:cs typeface="Arial" charset="0"/>
              </a:rPr>
              <a:t>viene fondata a Genova nel 1970 dalla  “H.  </a:t>
            </a:r>
            <a:r>
              <a:rPr lang="it-IT" altLang="it-IT" sz="1500" dirty="0" err="1">
                <a:solidFill>
                  <a:schemeClr val="bg1"/>
                </a:solidFill>
                <a:latin typeface="+mn-lt"/>
                <a:cs typeface="Arial" charset="0"/>
              </a:rPr>
              <a:t>Coe</a:t>
            </a:r>
            <a:r>
              <a:rPr lang="it-IT" altLang="it-IT" sz="1500" dirty="0">
                <a:solidFill>
                  <a:schemeClr val="bg1"/>
                </a:solidFill>
                <a:latin typeface="+mn-lt"/>
                <a:cs typeface="Arial" charset="0"/>
              </a:rPr>
              <a:t>  &amp; Clerici  Spa”  come società specializzata  nel  settore  delle spedizioni  merci  via aerea.</a:t>
            </a:r>
          </a:p>
          <a:p>
            <a:pPr algn="just">
              <a:defRPr/>
            </a:pPr>
            <a:r>
              <a:rPr lang="it-IT" altLang="it-IT" sz="1500" dirty="0">
                <a:solidFill>
                  <a:schemeClr val="bg1"/>
                </a:solidFill>
                <a:latin typeface="+mn-lt"/>
                <a:cs typeface="Arial" charset="0"/>
              </a:rPr>
              <a:t>Nel 1998 Aldo Valtolina  acquisisce la maggioranza delle quote e nel 2000 la totalità delle quote e la presidenza della società che oggi gestisce assieme al figlio Simone Valtolina,  Amministratore Delegato.</a:t>
            </a:r>
          </a:p>
          <a:p>
            <a:pPr algn="just">
              <a:defRPr/>
            </a:pPr>
            <a:r>
              <a:rPr lang="it-IT" altLang="it-IT" sz="1500" b="1" dirty="0">
                <a:solidFill>
                  <a:schemeClr val="bg1"/>
                </a:solidFill>
                <a:latin typeface="+mn-lt"/>
                <a:cs typeface="Arial" charset="0"/>
              </a:rPr>
              <a:t>CMA-Compagnia Merci Aeree</a:t>
            </a:r>
            <a:r>
              <a:rPr lang="it-IT" altLang="it-IT" sz="1500" dirty="0">
                <a:solidFill>
                  <a:schemeClr val="bg1"/>
                </a:solidFill>
                <a:latin typeface="+mn-lt"/>
                <a:cs typeface="Arial" charset="0"/>
              </a:rPr>
              <a:t> è stata dalla sua fondazione GSA-General Sales Agent di  Alitalia Cargo per la Liguria dalla sua fondazione sino al Luglio del 2009. Nel corso degli anni ha rappresentato come GSA per la Liguria Iran Air  Cargo e </a:t>
            </a:r>
            <a:r>
              <a:rPr lang="it-IT" altLang="it-IT" sz="1500" dirty="0" err="1">
                <a:solidFill>
                  <a:schemeClr val="bg1"/>
                </a:solidFill>
                <a:latin typeface="+mn-lt"/>
                <a:cs typeface="Arial" charset="0"/>
              </a:rPr>
              <a:t>Cargolux</a:t>
            </a:r>
            <a:r>
              <a:rPr lang="it-IT" altLang="it-IT" sz="1500" dirty="0">
                <a:solidFill>
                  <a:schemeClr val="bg1"/>
                </a:solidFill>
                <a:latin typeface="+mn-lt"/>
                <a:cs typeface="Arial" charset="0"/>
              </a:rPr>
              <a:t>.</a:t>
            </a:r>
          </a:p>
          <a:p>
            <a:pPr algn="l">
              <a:defRPr/>
            </a:pPr>
            <a:endParaRPr lang="it-IT" sz="1500" dirty="0">
              <a:latin typeface="+mn-l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nodeType="afterGroup">
                            <p:stCondLst>
                              <p:cond delay="1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par>
                          <p:cTn id="17" fill="hold" nodeType="afterGroup">
                            <p:stCondLst>
                              <p:cond delay="2750"/>
                            </p:stCondLst>
                            <p:childTnLst>
                              <p:par>
                                <p:cTn id="18" presetID="2" presetClass="entr" presetSubtype="2" fill="hold" nodeType="afterEffect">
                                  <p:stCondLst>
                                    <p:cond delay="0"/>
                                  </p:stCondLst>
                                  <p:childTnLst>
                                    <p:set>
                                      <p:cBhvr>
                                        <p:cTn id="19" dur="1" fill="hold">
                                          <p:stCondLst>
                                            <p:cond delay="0"/>
                                          </p:stCondLst>
                                        </p:cTn>
                                        <p:tgtEl>
                                          <p:spTgt spid="3077"/>
                                        </p:tgtEl>
                                        <p:attrNameLst>
                                          <p:attrName>style.visibility</p:attrName>
                                        </p:attrNameLst>
                                      </p:cBhvr>
                                      <p:to>
                                        <p:strVal val="visible"/>
                                      </p:to>
                                    </p:set>
                                    <p:anim calcmode="lin" valueType="num">
                                      <p:cBhvr additive="base">
                                        <p:cTn id="20" dur="500" fill="hold"/>
                                        <p:tgtEl>
                                          <p:spTgt spid="3077"/>
                                        </p:tgtEl>
                                        <p:attrNameLst>
                                          <p:attrName>ppt_x</p:attrName>
                                        </p:attrNameLst>
                                      </p:cBhvr>
                                      <p:tavLst>
                                        <p:tav tm="0">
                                          <p:val>
                                            <p:strVal val="1+#ppt_w/2"/>
                                          </p:val>
                                        </p:tav>
                                        <p:tav tm="100000">
                                          <p:val>
                                            <p:strVal val="#ppt_x"/>
                                          </p:val>
                                        </p:tav>
                                      </p:tavLst>
                                    </p:anim>
                                    <p:anim calcmode="lin" valueType="num">
                                      <p:cBhvr additive="base">
                                        <p:cTn id="21" dur="500" fill="hold"/>
                                        <p:tgtEl>
                                          <p:spTgt spid="307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250"/>
                            </p:stCondLst>
                            <p:childTnLst>
                              <p:par>
                                <p:cTn id="23" presetID="2" presetClass="entr" presetSubtype="2"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1+#ppt_w/2"/>
                                          </p:val>
                                        </p:tav>
                                        <p:tav tm="100000">
                                          <p:val>
                                            <p:strVal val="#ppt_x"/>
                                          </p:val>
                                        </p:tav>
                                      </p:tavLst>
                                    </p:anim>
                                    <p:anim calcmode="lin" valueType="num">
                                      <p:cBhvr additive="base">
                                        <p:cTn id="26" dur="500" fill="hold"/>
                                        <p:tgtEl>
                                          <p:spTgt spid="307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750"/>
                            </p:stCondLst>
                            <p:childTnLst>
                              <p:par>
                                <p:cTn id="28" presetID="2" presetClass="entr" presetSubtype="2"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 calcmode="lin" valueType="num">
                                      <p:cBhvr additive="base">
                                        <p:cTn id="30" dur="500" fill="hold"/>
                                        <p:tgtEl>
                                          <p:spTgt spid="3078"/>
                                        </p:tgtEl>
                                        <p:attrNameLst>
                                          <p:attrName>ppt_x</p:attrName>
                                        </p:attrNameLst>
                                      </p:cBhvr>
                                      <p:tavLst>
                                        <p:tav tm="0">
                                          <p:val>
                                            <p:strVal val="1+#ppt_w/2"/>
                                          </p:val>
                                        </p:tav>
                                        <p:tav tm="100000">
                                          <p:val>
                                            <p:strVal val="#ppt_x"/>
                                          </p:val>
                                        </p:tav>
                                      </p:tavLst>
                                    </p:anim>
                                    <p:anim calcmode="lin" valueType="num">
                                      <p:cBhvr additive="base">
                                        <p:cTn id="31"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ttangolo arrotondato 2"/>
          <p:cNvSpPr/>
          <p:nvPr/>
        </p:nvSpPr>
        <p:spPr>
          <a:xfrm>
            <a:off x="331304" y="289292"/>
            <a:ext cx="8507896" cy="1676400"/>
          </a:xfrm>
          <a:prstGeom prst="roundRect">
            <a:avLst/>
          </a:prstGeom>
          <a:gradFill>
            <a:gsLst>
              <a:gs pos="0">
                <a:schemeClr val="tx2">
                  <a:lumMod val="60000"/>
                  <a:lumOff val="40000"/>
                </a:schemeClr>
              </a:gs>
              <a:gs pos="35000">
                <a:schemeClr val="accent1">
                  <a:shade val="93000"/>
                  <a:satMod val="130000"/>
                </a:schemeClr>
              </a:gs>
              <a:gs pos="100000">
                <a:schemeClr val="tx2"/>
              </a:gs>
            </a:gsLst>
          </a:gradFill>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lstStyle/>
          <a:p>
            <a:pPr algn="l">
              <a:buFont typeface="Arial" charset="0"/>
              <a:buNone/>
              <a:defRPr/>
            </a:pPr>
            <a:endParaRPr lang="it-IT" altLang="it-IT" sz="1500" dirty="0"/>
          </a:p>
        </p:txBody>
      </p:sp>
      <p:sp>
        <p:nvSpPr>
          <p:cNvPr id="4" name="Rettangolo arrotondato 3"/>
          <p:cNvSpPr/>
          <p:nvPr/>
        </p:nvSpPr>
        <p:spPr>
          <a:xfrm>
            <a:off x="304800" y="2286000"/>
            <a:ext cx="8534400" cy="2590800"/>
          </a:xfrm>
          <a:prstGeom prst="roundRect">
            <a:avLst/>
          </a:prstGeom>
          <a:gradFill>
            <a:gsLst>
              <a:gs pos="0">
                <a:schemeClr val="tx2">
                  <a:lumMod val="60000"/>
                  <a:lumOff val="40000"/>
                </a:schemeClr>
              </a:gs>
              <a:gs pos="35000">
                <a:schemeClr val="accent1">
                  <a:shade val="93000"/>
                  <a:satMod val="130000"/>
                </a:schemeClr>
              </a:gs>
              <a:gs pos="100000">
                <a:schemeClr val="tx2"/>
              </a:gs>
            </a:gsLst>
          </a:gradFill>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lstStyle/>
          <a:p>
            <a:pPr algn="l">
              <a:buFont typeface="Arial" charset="0"/>
              <a:buNone/>
              <a:defRPr/>
            </a:pPr>
            <a:endParaRPr lang="it-IT" altLang="it-IT" sz="800" b="1" dirty="0">
              <a:solidFill>
                <a:schemeClr val="bg1"/>
              </a:solidFill>
              <a:cs typeface="Arial" charset="0"/>
            </a:endParaRPr>
          </a:p>
        </p:txBody>
      </p:sp>
      <p:pic>
        <p:nvPicPr>
          <p:cNvPr id="5" name="Immagine 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981200" y="5074200"/>
            <a:ext cx="1371600" cy="1371600"/>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pic>
        <p:nvPicPr>
          <p:cNvPr id="6" name="Immagine 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810000" y="5077513"/>
            <a:ext cx="1371600" cy="1371600"/>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pic>
        <p:nvPicPr>
          <p:cNvPr id="7" name="Immagine 1"/>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638800" y="5074200"/>
            <a:ext cx="1371600" cy="1371600"/>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pic>
        <p:nvPicPr>
          <p:cNvPr id="8" name="Immagine 1"/>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441096" y="5074200"/>
            <a:ext cx="1371600" cy="1371600"/>
          </a:xfrm>
          <a:prstGeom prst="roundRect">
            <a:avLst>
              <a:gd name="adj" fmla="val 16667"/>
            </a:avLst>
          </a:prstGeom>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pic>
      <p:sp>
        <p:nvSpPr>
          <p:cNvPr id="10" name="CasellaDiTesto 9"/>
          <p:cNvSpPr txBox="1"/>
          <p:nvPr/>
        </p:nvSpPr>
        <p:spPr>
          <a:xfrm>
            <a:off x="457200" y="2446109"/>
            <a:ext cx="8229600" cy="2354491"/>
          </a:xfrm>
          <a:prstGeom prst="rect">
            <a:avLst/>
          </a:prstGeom>
          <a:noFill/>
        </p:spPr>
        <p:txBody>
          <a:bodyPr wrap="square">
            <a:spAutoFit/>
          </a:bodyPr>
          <a:lstStyle/>
          <a:p>
            <a:pPr algn="l">
              <a:buFont typeface="Arial" charset="0"/>
              <a:buNone/>
              <a:defRPr/>
            </a:pPr>
            <a:r>
              <a:rPr lang="it-IT" altLang="it-IT" sz="2200" b="1" u="sng" dirty="0">
                <a:solidFill>
                  <a:schemeClr val="bg1"/>
                </a:solidFill>
                <a:latin typeface="+mj-lt"/>
                <a:cs typeface="Arial" charset="0"/>
              </a:rPr>
              <a:t>Il Nostro Obiettivo</a:t>
            </a:r>
          </a:p>
          <a:p>
            <a:pPr algn="l">
              <a:buFont typeface="Arial" charset="0"/>
              <a:buNone/>
              <a:defRPr/>
            </a:pPr>
            <a:endParaRPr lang="it-IT" altLang="it-IT" sz="500" b="1" u="sng" dirty="0">
              <a:solidFill>
                <a:schemeClr val="bg1"/>
              </a:solidFill>
              <a:latin typeface="+mj-lt"/>
              <a:cs typeface="Arial" charset="0"/>
            </a:endParaRPr>
          </a:p>
          <a:p>
            <a:pPr algn="just">
              <a:buFont typeface="Arial" charset="0"/>
              <a:buNone/>
              <a:defRPr/>
            </a:pPr>
            <a:endParaRPr lang="it-IT" altLang="it-IT" sz="1000" dirty="0">
              <a:solidFill>
                <a:schemeClr val="bg1"/>
              </a:solidFill>
              <a:latin typeface="+mj-lt"/>
              <a:cs typeface="Arial" charset="0"/>
            </a:endParaRPr>
          </a:p>
          <a:p>
            <a:pPr algn="just">
              <a:buFont typeface="Arial" charset="0"/>
              <a:buNone/>
              <a:defRPr/>
            </a:pPr>
            <a:r>
              <a:rPr lang="it-IT" altLang="it-IT" sz="1500" dirty="0">
                <a:solidFill>
                  <a:schemeClr val="bg1"/>
                </a:solidFill>
                <a:latin typeface="+mj-lt"/>
                <a:cs typeface="Arial" charset="0"/>
              </a:rPr>
              <a:t>Offrire un servizio di qualità che vada oltre quello che è il «freddo» rapporto cliente-fornitore. Vogliamo essere non solo uno spedizioniere ma un </a:t>
            </a:r>
            <a:r>
              <a:rPr lang="it-IT" altLang="it-IT" sz="1500" b="1" dirty="0">
                <a:solidFill>
                  <a:schemeClr val="bg1"/>
                </a:solidFill>
                <a:latin typeface="+mj-lt"/>
                <a:cs typeface="Arial" charset="0"/>
              </a:rPr>
              <a:t>vero e proprio partner </a:t>
            </a:r>
            <a:r>
              <a:rPr lang="it-IT" altLang="it-IT" sz="1500" dirty="0">
                <a:solidFill>
                  <a:schemeClr val="bg1"/>
                </a:solidFill>
                <a:latin typeface="+mj-lt"/>
                <a:cs typeface="Arial" charset="0"/>
              </a:rPr>
              <a:t>che soddisfi le esigenze e risolva i problemi logistici, mantenendo quella che da sempre è una nostra peculiarità, </a:t>
            </a:r>
            <a:r>
              <a:rPr lang="it-IT" altLang="it-IT" sz="1500" b="1" dirty="0">
                <a:solidFill>
                  <a:schemeClr val="bg1"/>
                </a:solidFill>
                <a:latin typeface="+mj-lt"/>
                <a:cs typeface="Arial" charset="0"/>
              </a:rPr>
              <a:t>l’assistenza dedicata ed il rapporto diretto col cliente</a:t>
            </a:r>
            <a:r>
              <a:rPr lang="it-IT" altLang="it-IT" sz="1500" dirty="0">
                <a:solidFill>
                  <a:schemeClr val="bg1"/>
                </a:solidFill>
                <a:latin typeface="+mj-lt"/>
                <a:cs typeface="Arial" charset="0"/>
              </a:rPr>
              <a:t>, caratteristica vincente che da oltre 40 anni rende la nostra azienda fra le più stimate del settore.</a:t>
            </a:r>
          </a:p>
          <a:p>
            <a:pPr algn="just">
              <a:buFont typeface="Arial" charset="0"/>
              <a:buNone/>
              <a:defRPr/>
            </a:pPr>
            <a:r>
              <a:rPr lang="it-IT" altLang="it-IT" sz="1500" dirty="0">
                <a:solidFill>
                  <a:schemeClr val="bg1"/>
                </a:solidFill>
                <a:latin typeface="+mj-lt"/>
                <a:cs typeface="Arial" charset="0"/>
              </a:rPr>
              <a:t>Per fare questo ci serviamo di collaboratori e fornitori altamente specializzati che garantiscano la miglior qualità e  sposino la nostra filosofia di lavoro.</a:t>
            </a:r>
          </a:p>
        </p:txBody>
      </p:sp>
      <p:sp>
        <p:nvSpPr>
          <p:cNvPr id="11" name="CasellaDiTesto 10"/>
          <p:cNvSpPr txBox="1"/>
          <p:nvPr/>
        </p:nvSpPr>
        <p:spPr>
          <a:xfrm>
            <a:off x="457200" y="442317"/>
            <a:ext cx="8229600" cy="1538883"/>
          </a:xfrm>
          <a:prstGeom prst="rect">
            <a:avLst/>
          </a:prstGeom>
          <a:noFill/>
        </p:spPr>
        <p:txBody>
          <a:bodyPr wrap="square">
            <a:spAutoFit/>
          </a:bodyPr>
          <a:lstStyle/>
          <a:p>
            <a:pPr algn="ctr"/>
            <a:r>
              <a:rPr lang="it-IT" sz="2200" dirty="0">
                <a:solidFill>
                  <a:schemeClr val="bg1"/>
                </a:solidFill>
                <a:latin typeface="+mj-lt"/>
              </a:rPr>
              <a:t>«Esiste solo un capo supremo: il cliente.</a:t>
            </a:r>
          </a:p>
          <a:p>
            <a:pPr algn="ctr"/>
            <a:r>
              <a:rPr lang="it-IT" sz="2200" dirty="0">
                <a:solidFill>
                  <a:schemeClr val="bg1"/>
                </a:solidFill>
                <a:latin typeface="+mj-lt"/>
              </a:rPr>
              <a:t>Il cliente può licenziare tutti nell'azienda, dal presidente in giù,</a:t>
            </a:r>
          </a:p>
          <a:p>
            <a:pPr algn="ctr"/>
            <a:r>
              <a:rPr lang="it-IT" sz="2200" dirty="0">
                <a:solidFill>
                  <a:schemeClr val="bg1"/>
                </a:solidFill>
                <a:latin typeface="+mj-lt"/>
              </a:rPr>
              <a:t>semplicemente spendendo i suoi soldi da un'altra parte.»</a:t>
            </a:r>
          </a:p>
          <a:p>
            <a:endParaRPr lang="it-IT" sz="1400" b="1" i="1" dirty="0">
              <a:solidFill>
                <a:schemeClr val="bg1"/>
              </a:solidFill>
              <a:latin typeface="+mj-lt"/>
            </a:endParaRPr>
          </a:p>
          <a:p>
            <a:r>
              <a:rPr lang="it-IT" sz="1400" b="1" i="1" dirty="0">
                <a:solidFill>
                  <a:schemeClr val="bg1"/>
                </a:solidFill>
                <a:latin typeface="+mj-lt"/>
              </a:rPr>
              <a:t>(Sam </a:t>
            </a:r>
            <a:r>
              <a:rPr lang="it-IT" sz="1400" b="1" i="1" dirty="0" err="1">
                <a:solidFill>
                  <a:schemeClr val="bg1"/>
                </a:solidFill>
                <a:latin typeface="+mj-lt"/>
              </a:rPr>
              <a:t>Walton</a:t>
            </a:r>
            <a:r>
              <a:rPr lang="it-IT" sz="1400" b="1" i="1" dirty="0">
                <a:solidFill>
                  <a:schemeClr val="bg1"/>
                </a:solidFill>
                <a:latin typeface="+mj-lt"/>
              </a:rPr>
              <a:t> - fondatore della catena </a:t>
            </a:r>
            <a:r>
              <a:rPr lang="it-IT" sz="1400" b="1" i="1" dirty="0" err="1">
                <a:solidFill>
                  <a:schemeClr val="bg1"/>
                </a:solidFill>
                <a:latin typeface="+mj-lt"/>
              </a:rPr>
              <a:t>Wal-Mart</a:t>
            </a:r>
            <a:r>
              <a:rPr lang="it-IT" sz="1400" b="1" i="1" dirty="0">
                <a:solidFill>
                  <a:schemeClr val="bg1"/>
                </a:solidFill>
                <a:latin typeface="+mj-lt"/>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1+#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childTnLst>
                                </p:cTn>
                              </p:par>
                            </p:childTnLst>
                          </p:cTn>
                        </p:par>
                        <p:par>
                          <p:cTn id="18" fill="hold" nodeType="afterGroup">
                            <p:stCondLst>
                              <p:cond delay="2250"/>
                            </p:stCondLst>
                            <p:childTnLst>
                              <p:par>
                                <p:cTn id="19" presetID="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000"/>
                            </p:stCondLst>
                            <p:childTnLst>
                              <p:par>
                                <p:cTn id="24" presetID="2" presetClass="entr" presetSubtype="2"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1+#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750"/>
                            </p:stCondLst>
                            <p:childTnLst>
                              <p:par>
                                <p:cTn id="29" presetID="2" presetClass="entr" presetSubtype="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1+#ppt_w/2"/>
                                          </p:val>
                                        </p:tav>
                                        <p:tav tm="100000">
                                          <p:val>
                                            <p:strVal val="#ppt_x"/>
                                          </p:val>
                                        </p:tav>
                                      </p:tavLst>
                                    </p:anim>
                                    <p:anim calcmode="lin" valueType="num">
                                      <p:cBhvr additive="base">
                                        <p:cTn id="32" dur="750" fill="hold"/>
                                        <p:tgtEl>
                                          <p:spTgt spid="7"/>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450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50" fill="hold"/>
                                        <p:tgtEl>
                                          <p:spTgt spid="8"/>
                                        </p:tgtEl>
                                        <p:attrNameLst>
                                          <p:attrName>ppt_x</p:attrName>
                                        </p:attrNameLst>
                                      </p:cBhvr>
                                      <p:tavLst>
                                        <p:tav tm="0">
                                          <p:val>
                                            <p:strVal val="1+#ppt_w/2"/>
                                          </p:val>
                                        </p:tav>
                                        <p:tav tm="100000">
                                          <p:val>
                                            <p:strVal val="#ppt_x"/>
                                          </p:val>
                                        </p:tav>
                                      </p:tavLst>
                                    </p:anim>
                                    <p:anim calcmode="lin" valueType="num">
                                      <p:cBhvr additive="base">
                                        <p:cTn id="37" dur="75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525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10000"/>
            <a:lum/>
          </a:blip>
          <a:srcRect/>
          <a:tile tx="0" ty="0" sx="100000" sy="100000" flip="none" algn="tl"/>
        </a:blipFill>
        <a:effectLst/>
      </p:bgPr>
    </p:bg>
    <p:spTree>
      <p:nvGrpSpPr>
        <p:cNvPr id="1" name=""/>
        <p:cNvGrpSpPr/>
        <p:nvPr/>
      </p:nvGrpSpPr>
      <p:grpSpPr>
        <a:xfrm>
          <a:off x="0" y="0"/>
          <a:ext cx="0" cy="0"/>
          <a:chOff x="0" y="0"/>
          <a:chExt cx="0" cy="0"/>
        </a:xfrm>
      </p:grpSpPr>
      <p:sp>
        <p:nvSpPr>
          <p:cNvPr id="1996" name="Shape 1996"/>
          <p:cNvSpPr/>
          <p:nvPr/>
        </p:nvSpPr>
        <p:spPr>
          <a:xfrm>
            <a:off x="5638801" y="1187316"/>
            <a:ext cx="2639424" cy="738619"/>
          </a:xfrm>
          <a:prstGeom prst="rect">
            <a:avLst/>
          </a:prstGeom>
          <a:ln w="12700">
            <a:miter lim="400000"/>
          </a:ln>
          <a:extLst>
            <a:ext uri="{C572A759-6A51-4108-AA02-DFA0A04FC94B}">
              <ma14:wrappingTextBoxFlag xmlns:ma14="http://schemas.microsoft.com/office/mac/drawingml/2011/main" xmlns="" val="1"/>
            </a:ext>
          </a:extLst>
        </p:spPr>
        <p:txBody>
          <a:bodyPr wrap="square" lIns="45698" tIns="45698" rIns="45698" bIns="45698">
            <a:spAutoFit/>
          </a:bodyPr>
          <a:lstStyle>
            <a:lvl1pPr algn="r" defTabSz="457200">
              <a:defRPr sz="1400">
                <a:latin typeface="Arial"/>
                <a:ea typeface="Arial"/>
                <a:cs typeface="Arial"/>
                <a:sym typeface="Arial"/>
              </a:defRPr>
            </a:lvl1pPr>
          </a:lstStyle>
          <a:p>
            <a:r>
              <a:rPr lang="it-IT" b="1" dirty="0">
                <a:solidFill>
                  <a:schemeClr val="tx2"/>
                </a:solidFill>
              </a:rPr>
              <a:t>Un Network globale di esperti di logistica con qualificata conoscenza dei mercati locali</a:t>
            </a:r>
            <a:endParaRPr b="1" dirty="0">
              <a:solidFill>
                <a:schemeClr val="tx2"/>
              </a:solidFill>
            </a:endParaRPr>
          </a:p>
        </p:txBody>
      </p:sp>
      <p:sp>
        <p:nvSpPr>
          <p:cNvPr id="1997" name="Shape 1997"/>
          <p:cNvSpPr/>
          <p:nvPr/>
        </p:nvSpPr>
        <p:spPr>
          <a:xfrm>
            <a:off x="290640" y="4661449"/>
            <a:ext cx="1842960" cy="1169507"/>
          </a:xfrm>
          <a:prstGeom prst="rect">
            <a:avLst/>
          </a:prstGeom>
          <a:ln w="12700">
            <a:miter lim="400000"/>
          </a:ln>
          <a:extLst>
            <a:ext uri="{C572A759-6A51-4108-AA02-DFA0A04FC94B}">
              <ma14:wrappingTextBoxFlag xmlns:ma14="http://schemas.microsoft.com/office/mac/drawingml/2011/main" xmlns="" val="1"/>
            </a:ext>
          </a:extLst>
        </p:spPr>
        <p:txBody>
          <a:bodyPr wrap="square" lIns="45698" tIns="45698" rIns="45698" bIns="45698">
            <a:spAutoFit/>
          </a:bodyPr>
          <a:lstStyle>
            <a:lvl1pPr defTabSz="457200">
              <a:defRPr sz="1400">
                <a:latin typeface="Arial"/>
                <a:ea typeface="Arial"/>
                <a:cs typeface="Arial"/>
                <a:sym typeface="Arial"/>
              </a:defRPr>
            </a:lvl1pPr>
          </a:lstStyle>
          <a:p>
            <a:pPr algn="l"/>
            <a:r>
              <a:rPr lang="it-IT" b="1" dirty="0">
                <a:solidFill>
                  <a:schemeClr val="tx2"/>
                </a:solidFill>
              </a:rPr>
              <a:t>Servizio personalizzato e continua ricerca delle migliori soluzioni</a:t>
            </a:r>
            <a:endParaRPr b="1" dirty="0">
              <a:solidFill>
                <a:schemeClr val="tx2"/>
              </a:solidFill>
            </a:endParaRPr>
          </a:p>
        </p:txBody>
      </p:sp>
      <p:sp>
        <p:nvSpPr>
          <p:cNvPr id="1998" name="Shape 1998"/>
          <p:cNvSpPr/>
          <p:nvPr/>
        </p:nvSpPr>
        <p:spPr>
          <a:xfrm>
            <a:off x="369465" y="2375340"/>
            <a:ext cx="1535535" cy="1384950"/>
          </a:xfrm>
          <a:prstGeom prst="rect">
            <a:avLst/>
          </a:prstGeom>
          <a:ln w="12700">
            <a:miter lim="400000"/>
          </a:ln>
          <a:extLst>
            <a:ext uri="{C572A759-6A51-4108-AA02-DFA0A04FC94B}">
              <ma14:wrappingTextBoxFlag xmlns:ma14="http://schemas.microsoft.com/office/mac/drawingml/2011/main" xmlns="" val="1"/>
            </a:ext>
          </a:extLst>
        </p:spPr>
        <p:txBody>
          <a:bodyPr wrap="square" lIns="45698" tIns="45698" rIns="45698" bIns="45698">
            <a:spAutoFit/>
          </a:bodyPr>
          <a:lstStyle>
            <a:lvl1pPr defTabSz="457200">
              <a:defRPr sz="1400">
                <a:latin typeface="Arial"/>
                <a:ea typeface="Arial"/>
                <a:cs typeface="Arial"/>
                <a:sym typeface="Arial"/>
              </a:defRPr>
            </a:lvl1pPr>
          </a:lstStyle>
          <a:p>
            <a:pPr algn="l"/>
            <a:r>
              <a:rPr lang="it-IT" b="1" dirty="0">
                <a:solidFill>
                  <a:schemeClr val="tx2"/>
                </a:solidFill>
              </a:rPr>
              <a:t>Network con </a:t>
            </a:r>
            <a:r>
              <a:rPr lang="it-IT" b="1">
                <a:solidFill>
                  <a:schemeClr val="tx2"/>
                </a:solidFill>
              </a:rPr>
              <a:t>oltre 600 </a:t>
            </a:r>
            <a:r>
              <a:rPr lang="it-IT" b="1" dirty="0">
                <a:solidFill>
                  <a:schemeClr val="tx2"/>
                </a:solidFill>
              </a:rPr>
              <a:t>sedi, ma non a costo di flessibilità o attenzione al cliente</a:t>
            </a:r>
            <a:endParaRPr b="1" dirty="0">
              <a:solidFill>
                <a:schemeClr val="tx2"/>
              </a:solidFill>
            </a:endParaRPr>
          </a:p>
        </p:txBody>
      </p:sp>
      <p:sp>
        <p:nvSpPr>
          <p:cNvPr id="1999" name="Shape 1999"/>
          <p:cNvSpPr/>
          <p:nvPr/>
        </p:nvSpPr>
        <p:spPr>
          <a:xfrm>
            <a:off x="6400800" y="5349343"/>
            <a:ext cx="2404123" cy="738619"/>
          </a:xfrm>
          <a:prstGeom prst="rect">
            <a:avLst/>
          </a:prstGeom>
          <a:ln w="12700">
            <a:miter lim="400000"/>
          </a:ln>
          <a:extLst>
            <a:ext uri="{C572A759-6A51-4108-AA02-DFA0A04FC94B}">
              <ma14:wrappingTextBoxFlag xmlns:ma14="http://schemas.microsoft.com/office/mac/drawingml/2011/main" xmlns="" val="1"/>
            </a:ext>
          </a:extLst>
        </p:spPr>
        <p:txBody>
          <a:bodyPr wrap="square" lIns="45698" tIns="45698" rIns="45698" bIns="45698">
            <a:spAutoFit/>
          </a:bodyPr>
          <a:lstStyle>
            <a:lvl1pPr algn="r" defTabSz="457200">
              <a:defRPr sz="1400">
                <a:latin typeface="Arial"/>
                <a:ea typeface="Arial"/>
                <a:cs typeface="Arial"/>
                <a:sym typeface="Arial"/>
              </a:defRPr>
            </a:lvl1pPr>
          </a:lstStyle>
          <a:p>
            <a:r>
              <a:rPr lang="it-IT" b="1" dirty="0">
                <a:solidFill>
                  <a:schemeClr val="tx2"/>
                </a:solidFill>
              </a:rPr>
              <a:t>Spirito imprenditoriale, standard di qualità globali e personale qualificato</a:t>
            </a:r>
            <a:endParaRPr b="1" dirty="0">
              <a:solidFill>
                <a:schemeClr val="tx2"/>
              </a:solidFill>
            </a:endParaRPr>
          </a:p>
        </p:txBody>
      </p:sp>
      <p:pic>
        <p:nvPicPr>
          <p:cNvPr id="2000" name="image26.png"/>
          <p:cNvPicPr>
            <a:picLocks noChangeAspect="1"/>
          </p:cNvPicPr>
          <p:nvPr/>
        </p:nvPicPr>
        <p:blipFill>
          <a:blip r:embed="rId4"/>
          <a:stretch>
            <a:fillRect/>
          </a:stretch>
        </p:blipFill>
        <p:spPr>
          <a:xfrm>
            <a:off x="969471" y="76200"/>
            <a:ext cx="7177437" cy="7343522"/>
          </a:xfrm>
          <a:prstGeom prst="rect">
            <a:avLst/>
          </a:prstGeom>
          <a:ln w="12700">
            <a:miter lim="400000"/>
          </a:ln>
        </p:spPr>
      </p:pic>
      <p:sp>
        <p:nvSpPr>
          <p:cNvPr id="2001" name="Shape 2001"/>
          <p:cNvSpPr/>
          <p:nvPr/>
        </p:nvSpPr>
        <p:spPr>
          <a:xfrm>
            <a:off x="5775729" y="3406180"/>
            <a:ext cx="1060502" cy="838840"/>
          </a:xfrm>
          <a:prstGeom prst="rect">
            <a:avLst/>
          </a:prstGeom>
          <a:ln w="12700">
            <a:miter lim="400000"/>
          </a:ln>
          <a:extLst>
            <a:ext uri="{C572A759-6A51-4108-AA02-DFA0A04FC94B}">
              <ma14:wrappingTextBoxFlag xmlns:ma14="http://schemas.microsoft.com/office/mac/drawingml/2011/main" xmlns="" val="1"/>
            </a:ext>
          </a:extLst>
        </p:spPr>
        <p:txBody>
          <a:bodyPr wrap="none" lIns="45698" tIns="45698" rIns="45698" bIns="45698">
            <a:spAutoFit/>
          </a:bodyPr>
          <a:lstStyle/>
          <a:p>
            <a:pP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Specialist</a:t>
            </a:r>
          </a:p>
          <a:p>
            <a:pP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Logistic</a:t>
            </a:r>
            <a:r>
              <a:rPr lang="en-US" sz="1617" b="1" dirty="0">
                <a:solidFill>
                  <a:srgbClr val="FFFFFF"/>
                </a:solidFill>
                <a:latin typeface="Arial"/>
                <a:ea typeface="Arial"/>
                <a:cs typeface="Arial"/>
                <a:sym typeface="Arial"/>
              </a:rPr>
              <a:t>s</a:t>
            </a:r>
            <a:endParaRPr sz="1617" b="1" dirty="0">
              <a:solidFill>
                <a:srgbClr val="FFFFFF"/>
              </a:solidFill>
              <a:latin typeface="Arial"/>
              <a:ea typeface="Arial"/>
              <a:cs typeface="Arial"/>
              <a:sym typeface="Arial"/>
            </a:endParaRPr>
          </a:p>
          <a:p>
            <a:pP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Solutions</a:t>
            </a:r>
          </a:p>
        </p:txBody>
      </p:sp>
      <p:sp>
        <p:nvSpPr>
          <p:cNvPr id="2002" name="Shape 2002"/>
          <p:cNvSpPr/>
          <p:nvPr/>
        </p:nvSpPr>
        <p:spPr>
          <a:xfrm>
            <a:off x="3636177" y="1971496"/>
            <a:ext cx="1889255" cy="589989"/>
          </a:xfrm>
          <a:prstGeom prst="rect">
            <a:avLst/>
          </a:prstGeom>
          <a:ln w="12700">
            <a:miter lim="400000"/>
          </a:ln>
          <a:extLst>
            <a:ext uri="{C572A759-6A51-4108-AA02-DFA0A04FC94B}">
              <ma14:wrappingTextBoxFlag xmlns:ma14="http://schemas.microsoft.com/office/mac/drawingml/2011/main" xmlns="" val="1"/>
            </a:ext>
          </a:extLst>
        </p:spPr>
        <p:txBody>
          <a:bodyPr wrap="none" lIns="45698" tIns="45698" rIns="45698" bIns="45698">
            <a:spAutoFit/>
          </a:bodyPr>
          <a:lstStyle/>
          <a:p>
            <a:pP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Emerging Market</a:t>
            </a:r>
            <a:r>
              <a:rPr lang="en-US" sz="1617" b="1" dirty="0">
                <a:solidFill>
                  <a:srgbClr val="FFFFFF"/>
                </a:solidFill>
                <a:latin typeface="Arial"/>
                <a:ea typeface="Arial"/>
                <a:cs typeface="Arial"/>
                <a:sym typeface="Arial"/>
              </a:rPr>
              <a:t>s</a:t>
            </a:r>
            <a:endParaRPr sz="1617" b="1" dirty="0">
              <a:solidFill>
                <a:srgbClr val="FFFFFF"/>
              </a:solidFill>
              <a:latin typeface="Arial"/>
              <a:ea typeface="Arial"/>
              <a:cs typeface="Arial"/>
              <a:sym typeface="Arial"/>
            </a:endParaRPr>
          </a:p>
          <a:p>
            <a:pP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Capabilities</a:t>
            </a:r>
          </a:p>
        </p:txBody>
      </p:sp>
      <p:sp>
        <p:nvSpPr>
          <p:cNvPr id="2003" name="Shape 2003"/>
          <p:cNvSpPr/>
          <p:nvPr/>
        </p:nvSpPr>
        <p:spPr>
          <a:xfrm>
            <a:off x="2286000" y="5184179"/>
            <a:ext cx="1946963" cy="589989"/>
          </a:xfrm>
          <a:prstGeom prst="rect">
            <a:avLst/>
          </a:prstGeom>
          <a:ln w="12700">
            <a:miter lim="400000"/>
          </a:ln>
          <a:extLst>
            <a:ext uri="{C572A759-6A51-4108-AA02-DFA0A04FC94B}">
              <ma14:wrappingTextBoxFlag xmlns:ma14="http://schemas.microsoft.com/office/mac/drawingml/2011/main" xmlns="" val="1"/>
            </a:ext>
          </a:extLst>
        </p:spPr>
        <p:txBody>
          <a:bodyPr wrap="none" lIns="45698" tIns="45698" rIns="45698" bIns="45698">
            <a:spAutoFit/>
          </a:bodyPr>
          <a:lstStyle/>
          <a:p>
            <a:pPr algn="ct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Focus on Personal</a:t>
            </a:r>
          </a:p>
          <a:p>
            <a:pPr algn="ct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Service</a:t>
            </a:r>
          </a:p>
        </p:txBody>
      </p:sp>
      <p:sp>
        <p:nvSpPr>
          <p:cNvPr id="2004" name="Shape 2004"/>
          <p:cNvSpPr/>
          <p:nvPr/>
        </p:nvSpPr>
        <p:spPr>
          <a:xfrm>
            <a:off x="2292279" y="3406179"/>
            <a:ext cx="909820" cy="589989"/>
          </a:xfrm>
          <a:prstGeom prst="rect">
            <a:avLst/>
          </a:prstGeom>
          <a:ln w="12700">
            <a:miter lim="400000"/>
          </a:ln>
          <a:extLst>
            <a:ext uri="{C572A759-6A51-4108-AA02-DFA0A04FC94B}">
              <ma14:wrappingTextBoxFlag xmlns:ma14="http://schemas.microsoft.com/office/mac/drawingml/2011/main" xmlns="" val="1"/>
            </a:ext>
          </a:extLst>
        </p:spPr>
        <p:txBody>
          <a:bodyPr wrap="none" lIns="45698" tIns="45698" rIns="45698" bIns="45698">
            <a:spAutoFit/>
          </a:bodyPr>
          <a:lstStyle/>
          <a:p>
            <a:pPr algn="ct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Global</a:t>
            </a:r>
          </a:p>
          <a:p>
            <a:pPr algn="ct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Network</a:t>
            </a:r>
          </a:p>
        </p:txBody>
      </p:sp>
      <p:sp>
        <p:nvSpPr>
          <p:cNvPr id="2005" name="Shape 2005"/>
          <p:cNvSpPr/>
          <p:nvPr/>
        </p:nvSpPr>
        <p:spPr>
          <a:xfrm>
            <a:off x="4631216" y="5506011"/>
            <a:ext cx="1623157" cy="589989"/>
          </a:xfrm>
          <a:prstGeom prst="rect">
            <a:avLst/>
          </a:prstGeom>
          <a:ln w="12700">
            <a:miter lim="400000"/>
          </a:ln>
          <a:extLst>
            <a:ext uri="{C572A759-6A51-4108-AA02-DFA0A04FC94B}">
              <ma14:wrappingTextBoxFlag xmlns:ma14="http://schemas.microsoft.com/office/mac/drawingml/2011/main" xmlns="" val="1"/>
            </a:ext>
          </a:extLst>
        </p:spPr>
        <p:txBody>
          <a:bodyPr wrap="none" lIns="45698" tIns="45698" rIns="45698" bIns="45698">
            <a:spAutoFit/>
          </a:bodyPr>
          <a:lstStyle/>
          <a:p>
            <a:pP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Entrepreneurial</a:t>
            </a:r>
          </a:p>
          <a:p>
            <a:pPr algn="ctr" defTabSz="913977">
              <a:defRPr sz="1600" b="1">
                <a:solidFill>
                  <a:srgbClr val="FFFFFF"/>
                </a:solidFill>
                <a:latin typeface="Arial"/>
                <a:ea typeface="Arial"/>
                <a:cs typeface="Arial"/>
                <a:sym typeface="Arial"/>
              </a:defRPr>
            </a:pPr>
            <a:r>
              <a:rPr sz="1617" b="1" dirty="0">
                <a:solidFill>
                  <a:srgbClr val="FFFFFF"/>
                </a:solidFill>
                <a:latin typeface="Arial"/>
                <a:ea typeface="Arial"/>
                <a:cs typeface="Arial"/>
                <a:sym typeface="Arial"/>
              </a:rPr>
              <a:t>Spirit</a:t>
            </a:r>
          </a:p>
        </p:txBody>
      </p:sp>
      <p:sp>
        <p:nvSpPr>
          <p:cNvPr id="2007" name="Shape 2007"/>
          <p:cNvSpPr/>
          <p:nvPr/>
        </p:nvSpPr>
        <p:spPr>
          <a:xfrm>
            <a:off x="6286500" y="5278161"/>
            <a:ext cx="2440178" cy="0"/>
          </a:xfrm>
          <a:prstGeom prst="line">
            <a:avLst/>
          </a:prstGeom>
          <a:ln w="25400">
            <a:solidFill>
              <a:srgbClr val="95A645"/>
            </a:solidFill>
          </a:ln>
        </p:spPr>
        <p:txBody>
          <a:bodyPr lIns="45698" tIns="45698" rIns="45698" bIns="45698"/>
          <a:lstStyle/>
          <a:p>
            <a:pPr defTabSz="913977"/>
            <a:endParaRPr sz="1828">
              <a:sym typeface="Helvetica Neue"/>
            </a:endParaRPr>
          </a:p>
        </p:txBody>
      </p:sp>
      <p:sp>
        <p:nvSpPr>
          <p:cNvPr id="2008" name="Shape 2008"/>
          <p:cNvSpPr/>
          <p:nvPr/>
        </p:nvSpPr>
        <p:spPr>
          <a:xfrm>
            <a:off x="6527800" y="2522261"/>
            <a:ext cx="2440178" cy="0"/>
          </a:xfrm>
          <a:prstGeom prst="line">
            <a:avLst/>
          </a:prstGeom>
          <a:ln w="25400">
            <a:solidFill>
              <a:srgbClr val="9B8C7E"/>
            </a:solidFill>
          </a:ln>
        </p:spPr>
        <p:txBody>
          <a:bodyPr lIns="45698" tIns="45698" rIns="45698" bIns="45698"/>
          <a:lstStyle/>
          <a:p>
            <a:pPr defTabSz="913977"/>
            <a:endParaRPr sz="1828">
              <a:sym typeface="Helvetica Neue"/>
            </a:endParaRPr>
          </a:p>
        </p:txBody>
      </p:sp>
      <p:sp>
        <p:nvSpPr>
          <p:cNvPr id="2009" name="Shape 2009"/>
          <p:cNvSpPr/>
          <p:nvPr/>
        </p:nvSpPr>
        <p:spPr>
          <a:xfrm>
            <a:off x="4876800" y="1140053"/>
            <a:ext cx="3401424" cy="3"/>
          </a:xfrm>
          <a:prstGeom prst="line">
            <a:avLst/>
          </a:prstGeom>
          <a:ln w="25400">
            <a:solidFill>
              <a:srgbClr val="F39520"/>
            </a:solidFill>
          </a:ln>
        </p:spPr>
        <p:txBody>
          <a:bodyPr lIns="45698" tIns="45698" rIns="45698" bIns="45698"/>
          <a:lstStyle/>
          <a:p>
            <a:pPr defTabSz="913977"/>
            <a:endParaRPr sz="1828">
              <a:sym typeface="Helvetica Neue"/>
            </a:endParaRPr>
          </a:p>
        </p:txBody>
      </p:sp>
      <p:sp>
        <p:nvSpPr>
          <p:cNvPr id="2010" name="Shape 2010"/>
          <p:cNvSpPr/>
          <p:nvPr/>
        </p:nvSpPr>
        <p:spPr>
          <a:xfrm>
            <a:off x="406400" y="2298512"/>
            <a:ext cx="2440178" cy="3"/>
          </a:xfrm>
          <a:prstGeom prst="line">
            <a:avLst/>
          </a:prstGeom>
          <a:ln w="25400">
            <a:solidFill>
              <a:srgbClr val="5A9C99"/>
            </a:solidFill>
          </a:ln>
        </p:spPr>
        <p:txBody>
          <a:bodyPr lIns="45698" tIns="45698" rIns="45698" bIns="45698"/>
          <a:lstStyle/>
          <a:p>
            <a:pPr defTabSz="913977"/>
            <a:endParaRPr sz="1828">
              <a:sym typeface="Helvetica Neue"/>
            </a:endParaRPr>
          </a:p>
        </p:txBody>
      </p:sp>
      <p:sp>
        <p:nvSpPr>
          <p:cNvPr id="2011" name="Shape 2011"/>
          <p:cNvSpPr/>
          <p:nvPr/>
        </p:nvSpPr>
        <p:spPr>
          <a:xfrm>
            <a:off x="317501" y="4566166"/>
            <a:ext cx="2440178" cy="2"/>
          </a:xfrm>
          <a:prstGeom prst="line">
            <a:avLst/>
          </a:prstGeom>
          <a:ln w="25400">
            <a:solidFill>
              <a:srgbClr val="794A69"/>
            </a:solidFill>
          </a:ln>
        </p:spPr>
        <p:txBody>
          <a:bodyPr lIns="45698" tIns="45698" rIns="45698" bIns="45698"/>
          <a:lstStyle/>
          <a:p>
            <a:pPr defTabSz="913977"/>
            <a:endParaRPr sz="1828">
              <a:sym typeface="Helvetica Neue"/>
            </a:endParaRPr>
          </a:p>
        </p:txBody>
      </p:sp>
      <p:sp>
        <p:nvSpPr>
          <p:cNvPr id="2012" name="Shape 2012"/>
          <p:cNvSpPr/>
          <p:nvPr/>
        </p:nvSpPr>
        <p:spPr>
          <a:xfrm>
            <a:off x="7294229" y="2618361"/>
            <a:ext cx="1662470" cy="1169507"/>
          </a:xfrm>
          <a:prstGeom prst="rect">
            <a:avLst/>
          </a:prstGeom>
          <a:ln w="12700">
            <a:miter lim="400000"/>
          </a:ln>
          <a:extLst>
            <a:ext uri="{C572A759-6A51-4108-AA02-DFA0A04FC94B}">
              <ma14:wrappingTextBoxFlag xmlns:ma14="http://schemas.microsoft.com/office/mac/drawingml/2011/main" xmlns="" val="1"/>
            </a:ext>
          </a:extLst>
        </p:spPr>
        <p:txBody>
          <a:bodyPr lIns="45698" tIns="45698" rIns="45698" bIns="45698">
            <a:spAutoFit/>
          </a:bodyPr>
          <a:lstStyle>
            <a:lvl1pPr algn="r" defTabSz="457200">
              <a:defRPr sz="1400">
                <a:latin typeface="Arial"/>
                <a:ea typeface="Arial"/>
                <a:cs typeface="Arial"/>
                <a:sym typeface="Arial"/>
              </a:defRPr>
            </a:lvl1pPr>
          </a:lstStyle>
          <a:p>
            <a:r>
              <a:rPr lang="it-IT" b="1" dirty="0">
                <a:solidFill>
                  <a:schemeClr val="tx2"/>
                </a:solidFill>
              </a:rPr>
              <a:t>Logistica e trasporto merci e con soluzioni su misura dedicate al cliente</a:t>
            </a:r>
            <a:endParaRPr lang="en-SG" b="1" dirty="0">
              <a:solidFill>
                <a:schemeClr val="tx2"/>
              </a:solidFill>
            </a:endParaRPr>
          </a:p>
        </p:txBody>
      </p:sp>
      <p:sp>
        <p:nvSpPr>
          <p:cNvPr id="20" name="Rettangolo 19"/>
          <p:cNvSpPr/>
          <p:nvPr/>
        </p:nvSpPr>
        <p:spPr>
          <a:xfrm>
            <a:off x="3132959" y="253425"/>
            <a:ext cx="2850460" cy="584775"/>
          </a:xfrm>
          <a:prstGeom prst="rect">
            <a:avLst/>
          </a:prstGeom>
          <a:noFill/>
        </p:spPr>
        <p:txBody>
          <a:bodyPr wrap="none">
            <a:spAutoFit/>
          </a:bodyPr>
          <a:lstStyle/>
          <a:p>
            <a:pPr algn="ctr">
              <a:defRPr/>
            </a:pPr>
            <a:r>
              <a:rPr lang="en-US" altLang="it-IT" sz="3200" b="1" u="sng" dirty="0" err="1">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cs typeface="Arial" panose="020B0604020202020204" pitchFamily="34" charset="0"/>
              </a:rPr>
              <a:t>Perché</a:t>
            </a:r>
            <a:r>
              <a:rPr lang="en-US" altLang="it-IT" sz="3200" b="1" u="sng" dirty="0">
                <a:ln w="10541" cmpd="sng">
                  <a:solidFill>
                    <a:schemeClr val="accent1">
                      <a:shade val="88000"/>
                      <a:satMod val="110000"/>
                    </a:schemeClr>
                  </a:solidFill>
                  <a:prstDash val="solid"/>
                </a:ln>
                <a:solidFill>
                  <a:schemeClr val="tx2"/>
                </a:solidFill>
                <a:effectLst>
                  <a:outerShdw blurRad="38100" dist="38100" dir="2700000" algn="tl">
                    <a:srgbClr val="000000">
                      <a:alpha val="43137"/>
                    </a:srgbClr>
                  </a:outerShdw>
                </a:effectLst>
                <a:cs typeface="Arial" panose="020B0604020202020204" pitchFamily="34" charset="0"/>
              </a:rPr>
              <a:t> CMA?</a:t>
            </a:r>
          </a:p>
        </p:txBody>
      </p:sp>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3276600"/>
            <a:ext cx="1806617" cy="1126844"/>
          </a:xfrm>
          <a:prstGeom prst="rect">
            <a:avLst/>
          </a:prstGeom>
        </p:spPr>
      </p:pic>
    </p:spTree>
    <p:extLst>
      <p:ext uri="{BB962C8B-B14F-4D97-AF65-F5344CB8AC3E}">
        <p14:creationId xmlns:p14="http://schemas.microsoft.com/office/powerpoint/2010/main" val="19925847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57200"/>
            <a:ext cx="9067800" cy="44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
        <p:nvSpPr>
          <p:cNvPr id="5124" name="CasellaDiTesto 1"/>
          <p:cNvSpPr txBox="1">
            <a:spLocks noChangeArrowheads="1"/>
          </p:cNvSpPr>
          <p:nvPr/>
        </p:nvSpPr>
        <p:spPr bwMode="auto">
          <a:xfrm>
            <a:off x="2468191" y="1908175"/>
            <a:ext cx="89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New York</a:t>
            </a:r>
          </a:p>
        </p:txBody>
      </p:sp>
      <p:sp>
        <p:nvSpPr>
          <p:cNvPr id="5125" name="CasellaDiTesto 8"/>
          <p:cNvSpPr txBox="1">
            <a:spLocks noChangeArrowheads="1"/>
          </p:cNvSpPr>
          <p:nvPr/>
        </p:nvSpPr>
        <p:spPr bwMode="auto">
          <a:xfrm>
            <a:off x="250825" y="213677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Los Angeles</a:t>
            </a:r>
          </a:p>
        </p:txBody>
      </p:sp>
      <p:sp>
        <p:nvSpPr>
          <p:cNvPr id="5126" name="CasellaDiTesto 9"/>
          <p:cNvSpPr txBox="1">
            <a:spLocks noChangeArrowheads="1"/>
          </p:cNvSpPr>
          <p:nvPr/>
        </p:nvSpPr>
        <p:spPr bwMode="auto">
          <a:xfrm>
            <a:off x="2306638" y="2282825"/>
            <a:ext cx="66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Miami</a:t>
            </a:r>
          </a:p>
        </p:txBody>
      </p:sp>
      <p:sp>
        <p:nvSpPr>
          <p:cNvPr id="5127" name="CasellaDiTesto 10"/>
          <p:cNvSpPr txBox="1">
            <a:spLocks noChangeArrowheads="1"/>
          </p:cNvSpPr>
          <p:nvPr/>
        </p:nvSpPr>
        <p:spPr bwMode="auto">
          <a:xfrm>
            <a:off x="3065463" y="3505200"/>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a:solidFill>
                  <a:schemeClr val="accent1"/>
                </a:solidFill>
                <a:latin typeface="+mn-lt"/>
              </a:rPr>
              <a:t>Sao Paolo</a:t>
            </a:r>
          </a:p>
        </p:txBody>
      </p:sp>
      <p:sp>
        <p:nvSpPr>
          <p:cNvPr id="5128" name="CasellaDiTesto 11"/>
          <p:cNvSpPr txBox="1">
            <a:spLocks noChangeArrowheads="1"/>
          </p:cNvSpPr>
          <p:nvPr/>
        </p:nvSpPr>
        <p:spPr bwMode="auto">
          <a:xfrm>
            <a:off x="2960688" y="3943889"/>
            <a:ext cx="1154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Buenos Aires</a:t>
            </a:r>
          </a:p>
        </p:txBody>
      </p:sp>
      <p:sp>
        <p:nvSpPr>
          <p:cNvPr id="5129" name="CasellaDiTesto 12"/>
          <p:cNvSpPr txBox="1">
            <a:spLocks noChangeArrowheads="1"/>
          </p:cNvSpPr>
          <p:nvPr/>
        </p:nvSpPr>
        <p:spPr bwMode="auto">
          <a:xfrm>
            <a:off x="5548312" y="2359025"/>
            <a:ext cx="623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Dubai</a:t>
            </a:r>
          </a:p>
        </p:txBody>
      </p:sp>
      <p:sp>
        <p:nvSpPr>
          <p:cNvPr id="5130" name="CasellaDiTesto 13"/>
          <p:cNvSpPr txBox="1">
            <a:spLocks noChangeArrowheads="1"/>
          </p:cNvSpPr>
          <p:nvPr/>
        </p:nvSpPr>
        <p:spPr bwMode="auto">
          <a:xfrm>
            <a:off x="5568156" y="2590800"/>
            <a:ext cx="579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Doha</a:t>
            </a:r>
          </a:p>
        </p:txBody>
      </p:sp>
      <p:sp>
        <p:nvSpPr>
          <p:cNvPr id="5131" name="CasellaDiTesto 14"/>
          <p:cNvSpPr txBox="1">
            <a:spLocks noChangeArrowheads="1"/>
          </p:cNvSpPr>
          <p:nvPr/>
        </p:nvSpPr>
        <p:spPr bwMode="auto">
          <a:xfrm>
            <a:off x="7970838" y="3810000"/>
            <a:ext cx="715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Sydney</a:t>
            </a:r>
          </a:p>
        </p:txBody>
      </p:sp>
      <p:sp>
        <p:nvSpPr>
          <p:cNvPr id="5132" name="CasellaDiTesto 15"/>
          <p:cNvSpPr txBox="1">
            <a:spLocks noChangeArrowheads="1"/>
          </p:cNvSpPr>
          <p:nvPr/>
        </p:nvSpPr>
        <p:spPr bwMode="auto">
          <a:xfrm>
            <a:off x="7138988" y="3990975"/>
            <a:ext cx="1014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a:solidFill>
                  <a:schemeClr val="accent1"/>
                </a:solidFill>
                <a:latin typeface="+mn-lt"/>
              </a:rPr>
              <a:t>Melbourne</a:t>
            </a:r>
          </a:p>
        </p:txBody>
      </p:sp>
      <p:sp>
        <p:nvSpPr>
          <p:cNvPr id="5133" name="CasellaDiTesto 16"/>
          <p:cNvSpPr txBox="1">
            <a:spLocks noChangeArrowheads="1"/>
          </p:cNvSpPr>
          <p:nvPr/>
        </p:nvSpPr>
        <p:spPr bwMode="auto">
          <a:xfrm>
            <a:off x="6589713" y="3748088"/>
            <a:ext cx="59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a:solidFill>
                  <a:schemeClr val="accent1"/>
                </a:solidFill>
                <a:latin typeface="+mn-lt"/>
              </a:rPr>
              <a:t>Perth</a:t>
            </a:r>
          </a:p>
        </p:txBody>
      </p:sp>
      <p:sp>
        <p:nvSpPr>
          <p:cNvPr id="5134" name="CasellaDiTesto 17"/>
          <p:cNvSpPr txBox="1">
            <a:spLocks noChangeArrowheads="1"/>
          </p:cNvSpPr>
          <p:nvPr/>
        </p:nvSpPr>
        <p:spPr bwMode="auto">
          <a:xfrm>
            <a:off x="4661340" y="4187825"/>
            <a:ext cx="1217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Johannesburg</a:t>
            </a:r>
          </a:p>
        </p:txBody>
      </p:sp>
      <p:sp>
        <p:nvSpPr>
          <p:cNvPr id="5135" name="CasellaDiTesto 18"/>
          <p:cNvSpPr txBox="1">
            <a:spLocks noChangeArrowheads="1"/>
          </p:cNvSpPr>
          <p:nvPr/>
        </p:nvSpPr>
        <p:spPr bwMode="auto">
          <a:xfrm>
            <a:off x="6547644" y="3044825"/>
            <a:ext cx="925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Singapore</a:t>
            </a:r>
          </a:p>
        </p:txBody>
      </p:sp>
      <p:sp>
        <p:nvSpPr>
          <p:cNvPr id="5136" name="CasellaDiTesto 19"/>
          <p:cNvSpPr txBox="1">
            <a:spLocks noChangeArrowheads="1"/>
          </p:cNvSpPr>
          <p:nvPr/>
        </p:nvSpPr>
        <p:spPr bwMode="auto">
          <a:xfrm>
            <a:off x="6979443" y="2590800"/>
            <a:ext cx="987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Hong Kong</a:t>
            </a:r>
          </a:p>
        </p:txBody>
      </p:sp>
      <p:sp>
        <p:nvSpPr>
          <p:cNvPr id="5137" name="CasellaDiTesto 20"/>
          <p:cNvSpPr txBox="1">
            <a:spLocks noChangeArrowheads="1"/>
          </p:cNvSpPr>
          <p:nvPr/>
        </p:nvSpPr>
        <p:spPr bwMode="auto">
          <a:xfrm>
            <a:off x="6792913" y="1722369"/>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err="1">
                <a:solidFill>
                  <a:schemeClr val="accent1"/>
                </a:solidFill>
                <a:latin typeface="+mn-lt"/>
              </a:rPr>
              <a:t>Beijing</a:t>
            </a:r>
            <a:endParaRPr lang="it-IT" altLang="it-IT" sz="1400" b="1" u="sng" dirty="0">
              <a:solidFill>
                <a:schemeClr val="accent1"/>
              </a:solidFill>
              <a:latin typeface="+mn-lt"/>
            </a:endParaRPr>
          </a:p>
        </p:txBody>
      </p:sp>
      <p:sp>
        <p:nvSpPr>
          <p:cNvPr id="5138" name="CasellaDiTesto 21"/>
          <p:cNvSpPr txBox="1">
            <a:spLocks noChangeArrowheads="1"/>
          </p:cNvSpPr>
          <p:nvPr/>
        </p:nvSpPr>
        <p:spPr bwMode="auto">
          <a:xfrm>
            <a:off x="7239000" y="2282825"/>
            <a:ext cx="86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Shanghai</a:t>
            </a:r>
          </a:p>
        </p:txBody>
      </p:sp>
      <p:sp>
        <p:nvSpPr>
          <p:cNvPr id="5139" name="CasellaDiTesto 22"/>
          <p:cNvSpPr txBox="1">
            <a:spLocks noChangeArrowheads="1"/>
          </p:cNvSpPr>
          <p:nvPr/>
        </p:nvSpPr>
        <p:spPr bwMode="auto">
          <a:xfrm>
            <a:off x="7627938" y="1905000"/>
            <a:ext cx="61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Tokyo</a:t>
            </a:r>
          </a:p>
        </p:txBody>
      </p:sp>
      <p:sp>
        <p:nvSpPr>
          <p:cNvPr id="5140" name="CasellaDiTesto 23"/>
          <p:cNvSpPr txBox="1">
            <a:spLocks noChangeArrowheads="1"/>
          </p:cNvSpPr>
          <p:nvPr/>
        </p:nvSpPr>
        <p:spPr bwMode="auto">
          <a:xfrm>
            <a:off x="3740150" y="2925053"/>
            <a:ext cx="600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Lagos</a:t>
            </a:r>
          </a:p>
        </p:txBody>
      </p:sp>
      <p:sp>
        <p:nvSpPr>
          <p:cNvPr id="5141" name="CasellaDiTesto 24"/>
          <p:cNvSpPr txBox="1">
            <a:spLocks noChangeArrowheads="1"/>
          </p:cNvSpPr>
          <p:nvPr/>
        </p:nvSpPr>
        <p:spPr bwMode="auto">
          <a:xfrm>
            <a:off x="4383088" y="2206625"/>
            <a:ext cx="56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Cairo</a:t>
            </a:r>
          </a:p>
        </p:txBody>
      </p:sp>
      <p:sp>
        <p:nvSpPr>
          <p:cNvPr id="5142" name="CasellaDiTesto 25"/>
          <p:cNvSpPr txBox="1">
            <a:spLocks noChangeArrowheads="1"/>
          </p:cNvSpPr>
          <p:nvPr/>
        </p:nvSpPr>
        <p:spPr bwMode="auto">
          <a:xfrm>
            <a:off x="250825" y="1568382"/>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Vancouver</a:t>
            </a:r>
          </a:p>
        </p:txBody>
      </p:sp>
      <p:sp>
        <p:nvSpPr>
          <p:cNvPr id="5143" name="CasellaDiTesto 26"/>
          <p:cNvSpPr txBox="1">
            <a:spLocks noChangeArrowheads="1"/>
          </p:cNvSpPr>
          <p:nvPr/>
        </p:nvSpPr>
        <p:spPr bwMode="auto">
          <a:xfrm>
            <a:off x="5061861" y="2054225"/>
            <a:ext cx="750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err="1">
                <a:solidFill>
                  <a:schemeClr val="accent1"/>
                </a:solidFill>
                <a:latin typeface="+mn-lt"/>
              </a:rPr>
              <a:t>Tel</a:t>
            </a:r>
            <a:r>
              <a:rPr lang="it-IT" altLang="it-IT" sz="1400" b="1" u="sng" dirty="0">
                <a:solidFill>
                  <a:schemeClr val="accent1"/>
                </a:solidFill>
                <a:latin typeface="+mn-lt"/>
              </a:rPr>
              <a:t> Aviv</a:t>
            </a:r>
          </a:p>
        </p:txBody>
      </p:sp>
      <p:sp>
        <p:nvSpPr>
          <p:cNvPr id="5144" name="CasellaDiTesto 27"/>
          <p:cNvSpPr txBox="1">
            <a:spLocks noChangeArrowheads="1"/>
          </p:cNvSpPr>
          <p:nvPr/>
        </p:nvSpPr>
        <p:spPr bwMode="auto">
          <a:xfrm>
            <a:off x="3886200" y="1749425"/>
            <a:ext cx="61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Milan</a:t>
            </a:r>
          </a:p>
        </p:txBody>
      </p:sp>
      <p:sp>
        <p:nvSpPr>
          <p:cNvPr id="5145" name="CasellaDiTesto 28"/>
          <p:cNvSpPr txBox="1">
            <a:spLocks noChangeArrowheads="1"/>
          </p:cNvSpPr>
          <p:nvPr/>
        </p:nvSpPr>
        <p:spPr bwMode="auto">
          <a:xfrm>
            <a:off x="3699450" y="1371600"/>
            <a:ext cx="74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err="1">
                <a:solidFill>
                  <a:schemeClr val="accent1"/>
                </a:solidFill>
                <a:latin typeface="+mn-lt"/>
              </a:rPr>
              <a:t>London</a:t>
            </a:r>
            <a:endParaRPr lang="it-IT" altLang="it-IT" sz="1400" b="1" u="sng" dirty="0">
              <a:solidFill>
                <a:schemeClr val="accent1"/>
              </a:solidFill>
              <a:latin typeface="+mn-lt"/>
            </a:endParaRPr>
          </a:p>
          <a:p>
            <a:pPr algn="r" eaLnBrk="1" hangingPunct="1">
              <a:spcBef>
                <a:spcPct val="0"/>
              </a:spcBef>
              <a:buFontTx/>
              <a:buNone/>
              <a:defRPr/>
            </a:pPr>
            <a:endParaRPr lang="it-IT" altLang="it-IT" sz="1400" b="1" u="sng" dirty="0">
              <a:solidFill>
                <a:schemeClr val="accent1"/>
              </a:solidFill>
              <a:latin typeface="+mn-lt"/>
            </a:endParaRPr>
          </a:p>
        </p:txBody>
      </p:sp>
      <p:sp>
        <p:nvSpPr>
          <p:cNvPr id="5146" name="CasellaDiTesto 29"/>
          <p:cNvSpPr txBox="1">
            <a:spLocks noChangeArrowheads="1"/>
          </p:cNvSpPr>
          <p:nvPr/>
        </p:nvSpPr>
        <p:spPr bwMode="auto">
          <a:xfrm>
            <a:off x="2520950" y="1524000"/>
            <a:ext cx="879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Montreal</a:t>
            </a:r>
          </a:p>
        </p:txBody>
      </p:sp>
      <p:sp>
        <p:nvSpPr>
          <p:cNvPr id="5147" name="CasellaDiTesto 30"/>
          <p:cNvSpPr txBox="1">
            <a:spLocks noChangeArrowheads="1"/>
          </p:cNvSpPr>
          <p:nvPr/>
        </p:nvSpPr>
        <p:spPr bwMode="auto">
          <a:xfrm>
            <a:off x="1684338" y="3916363"/>
            <a:ext cx="827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a:solidFill>
                  <a:schemeClr val="accent1"/>
                </a:solidFill>
                <a:latin typeface="+mn-lt"/>
              </a:rPr>
              <a:t>Santiago</a:t>
            </a:r>
          </a:p>
        </p:txBody>
      </p:sp>
      <p:sp>
        <p:nvSpPr>
          <p:cNvPr id="5148" name="CasellaDiTesto 31"/>
          <p:cNvSpPr txBox="1">
            <a:spLocks noChangeArrowheads="1"/>
          </p:cNvSpPr>
          <p:nvPr/>
        </p:nvSpPr>
        <p:spPr bwMode="auto">
          <a:xfrm>
            <a:off x="1746858" y="3197225"/>
            <a:ext cx="53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defRPr/>
            </a:pPr>
            <a:r>
              <a:rPr lang="it-IT" altLang="it-IT" sz="1400" b="1" u="sng" dirty="0">
                <a:solidFill>
                  <a:schemeClr val="accent1"/>
                </a:solidFill>
                <a:latin typeface="+mn-lt"/>
              </a:rPr>
              <a:t>Lima</a:t>
            </a:r>
          </a:p>
        </p:txBody>
      </p:sp>
      <p:sp>
        <p:nvSpPr>
          <p:cNvPr id="30" name="Rettangolo 29"/>
          <p:cNvSpPr/>
          <p:nvPr/>
        </p:nvSpPr>
        <p:spPr>
          <a:xfrm>
            <a:off x="3777821" y="54114"/>
            <a:ext cx="1654619" cy="461665"/>
          </a:xfrm>
          <a:prstGeom prst="rect">
            <a:avLst/>
          </a:prstGeom>
          <a:noFill/>
        </p:spPr>
        <p:txBody>
          <a:bodyPr wrap="none">
            <a:spAutoFit/>
          </a:bodyPr>
          <a:lstStyle/>
          <a:p>
            <a:pPr algn="ctr">
              <a:defRPr/>
            </a:pPr>
            <a:r>
              <a:rPr lang="en-US" altLang="it-IT" sz="2400" b="1" dirty="0">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cs typeface="Arial" panose="020B0604020202020204" pitchFamily="34" charset="0"/>
              </a:rPr>
              <a:t>Il Network</a:t>
            </a:r>
          </a:p>
        </p:txBody>
      </p:sp>
      <p:sp>
        <p:nvSpPr>
          <p:cNvPr id="33" name="Rettangolo arrotondato 32"/>
          <p:cNvSpPr/>
          <p:nvPr/>
        </p:nvSpPr>
        <p:spPr>
          <a:xfrm>
            <a:off x="1684337" y="4868069"/>
            <a:ext cx="7401415" cy="1380332"/>
          </a:xfrm>
          <a:prstGeom prst="roundRect">
            <a:avLst/>
          </a:prstGeom>
          <a:gradFill>
            <a:gsLst>
              <a:gs pos="0">
                <a:schemeClr val="tx2">
                  <a:lumMod val="60000"/>
                  <a:lumOff val="40000"/>
                </a:schemeClr>
              </a:gs>
              <a:gs pos="35000">
                <a:schemeClr val="accent1">
                  <a:shade val="93000"/>
                  <a:satMod val="130000"/>
                </a:schemeClr>
              </a:gs>
              <a:gs pos="100000">
                <a:schemeClr val="tx2"/>
              </a:gs>
            </a:gsLst>
          </a:gradFill>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lstStyle/>
          <a:p>
            <a:pPr algn="just">
              <a:buFont typeface="Arial" charset="0"/>
              <a:buNone/>
              <a:defRPr/>
            </a:pPr>
            <a:r>
              <a:rPr lang="it-IT" altLang="it-IT" sz="1500" dirty="0">
                <a:solidFill>
                  <a:schemeClr val="bg1"/>
                </a:solidFill>
                <a:cs typeface="Arial" charset="0"/>
              </a:rPr>
              <a:t>CMA-Compagnia Merci Aeree è partner commerciale ed operativo del JC Trans network presente in tutto il mondo con più di 600 uffici in oltre 160 </a:t>
            </a:r>
            <a:r>
              <a:rPr lang="it-IT" altLang="it-IT" sz="1500" err="1">
                <a:solidFill>
                  <a:schemeClr val="bg1"/>
                </a:solidFill>
                <a:cs typeface="Arial" charset="0"/>
              </a:rPr>
              <a:t>paesi</a:t>
            </a:r>
            <a:r>
              <a:rPr lang="it-IT" altLang="it-IT" sz="1500">
                <a:solidFill>
                  <a:schemeClr val="bg1"/>
                </a:solidFill>
                <a:cs typeface="Arial" charset="0"/>
              </a:rPr>
              <a:t>. </a:t>
            </a:r>
          </a:p>
          <a:p>
            <a:pPr algn="just">
              <a:buFont typeface="Arial" charset="0"/>
              <a:buNone/>
              <a:defRPr/>
            </a:pPr>
            <a:r>
              <a:rPr lang="it-IT" altLang="it-IT" sz="1500">
                <a:solidFill>
                  <a:schemeClr val="bg1"/>
                </a:solidFill>
                <a:cs typeface="Arial" charset="0"/>
              </a:rPr>
              <a:t>Oltre </a:t>
            </a:r>
            <a:r>
              <a:rPr lang="it-IT" altLang="it-IT" sz="1500" dirty="0">
                <a:solidFill>
                  <a:schemeClr val="bg1"/>
                </a:solidFill>
                <a:cs typeface="Arial" charset="0"/>
              </a:rPr>
              <a:t>alle normali spedizioni, la partnership consente a CMA-Compagnia Merci Aeree di soddisfare qualsiasi esigenza di trasporto dei proprio Clienti, dalle consegne door to door import/export alle operazioni di cross-trade estero su estero.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750"/>
                                        <p:tgtEl>
                                          <p:spTgt spid="5122"/>
                                        </p:tgtEl>
                                      </p:cBhvr>
                                    </p:animEffect>
                                  </p:childTnLst>
                                </p:cTn>
                              </p:par>
                            </p:childTnLst>
                          </p:cTn>
                        </p:par>
                        <p:par>
                          <p:cTn id="12" fill="hold" nodeType="afterGroup">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100"/>
                                        <p:tgtEl>
                                          <p:spTgt spid="5124"/>
                                        </p:tgtEl>
                                      </p:cBhvr>
                                    </p:animEffect>
                                  </p:childTnLst>
                                </p:cTn>
                              </p:par>
                            </p:childTnLst>
                          </p:cTn>
                        </p:par>
                        <p:par>
                          <p:cTn id="16" fill="hold" nodeType="afterGroup">
                            <p:stCondLst>
                              <p:cond delay="1850"/>
                            </p:stCondLst>
                            <p:childTnLst>
                              <p:par>
                                <p:cTn id="17" presetID="10" presetClass="entr" presetSubtype="0" fill="hold" grpId="0" nodeType="after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fade">
                                      <p:cBhvr>
                                        <p:cTn id="19" dur="100"/>
                                        <p:tgtEl>
                                          <p:spTgt spid="5125"/>
                                        </p:tgtEl>
                                      </p:cBhvr>
                                    </p:animEffect>
                                  </p:childTnLst>
                                </p:cTn>
                              </p:par>
                            </p:childTnLst>
                          </p:cTn>
                        </p:par>
                        <p:par>
                          <p:cTn id="20" fill="hold" nodeType="afterGroup">
                            <p:stCondLst>
                              <p:cond delay="1950"/>
                            </p:stCondLst>
                            <p:childTnLst>
                              <p:par>
                                <p:cTn id="21" presetID="10" presetClass="entr" presetSubtype="0" fill="hold" grpId="0" nodeType="after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fade">
                                      <p:cBhvr>
                                        <p:cTn id="23" dur="100"/>
                                        <p:tgtEl>
                                          <p:spTgt spid="5126"/>
                                        </p:tgtEl>
                                      </p:cBhvr>
                                    </p:animEffect>
                                  </p:childTnLst>
                                </p:cTn>
                              </p:par>
                            </p:childTnLst>
                          </p:cTn>
                        </p:par>
                        <p:par>
                          <p:cTn id="24" fill="hold" nodeType="afterGroup">
                            <p:stCondLst>
                              <p:cond delay="2050"/>
                            </p:stCondLst>
                            <p:childTnLst>
                              <p:par>
                                <p:cTn id="25" presetID="10" presetClass="entr" presetSubtype="0" fill="hold" grpId="0" nodeType="after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100"/>
                                        <p:tgtEl>
                                          <p:spTgt spid="5127"/>
                                        </p:tgtEl>
                                      </p:cBhvr>
                                    </p:animEffect>
                                  </p:childTnLst>
                                </p:cTn>
                              </p:par>
                            </p:childTnLst>
                          </p:cTn>
                        </p:par>
                        <p:par>
                          <p:cTn id="28" fill="hold" nodeType="afterGroup">
                            <p:stCondLst>
                              <p:cond delay="2150"/>
                            </p:stCondLst>
                            <p:childTnLst>
                              <p:par>
                                <p:cTn id="29" presetID="10" presetClass="entr" presetSubtype="0" fill="hold" grpId="0" nodeType="after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fade">
                                      <p:cBhvr>
                                        <p:cTn id="31" dur="100"/>
                                        <p:tgtEl>
                                          <p:spTgt spid="5128"/>
                                        </p:tgtEl>
                                      </p:cBhvr>
                                    </p:animEffect>
                                  </p:childTnLst>
                                </p:cTn>
                              </p:par>
                            </p:childTnLst>
                          </p:cTn>
                        </p:par>
                        <p:par>
                          <p:cTn id="32" fill="hold" nodeType="afterGroup">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5129"/>
                                        </p:tgtEl>
                                        <p:attrNameLst>
                                          <p:attrName>style.visibility</p:attrName>
                                        </p:attrNameLst>
                                      </p:cBhvr>
                                      <p:to>
                                        <p:strVal val="visible"/>
                                      </p:to>
                                    </p:set>
                                    <p:animEffect transition="in" filter="fade">
                                      <p:cBhvr>
                                        <p:cTn id="35" dur="100"/>
                                        <p:tgtEl>
                                          <p:spTgt spid="5129"/>
                                        </p:tgtEl>
                                      </p:cBhvr>
                                    </p:animEffect>
                                  </p:childTnLst>
                                </p:cTn>
                              </p:par>
                            </p:childTnLst>
                          </p:cTn>
                        </p:par>
                        <p:par>
                          <p:cTn id="36" fill="hold" nodeType="afterGroup">
                            <p:stCondLst>
                              <p:cond delay="2350"/>
                            </p:stCondLst>
                            <p:childTnLst>
                              <p:par>
                                <p:cTn id="37" presetID="10" presetClass="entr" presetSubtype="0" fill="hold" grpId="0" nodeType="afterEffect">
                                  <p:stCondLst>
                                    <p:cond delay="0"/>
                                  </p:stCondLst>
                                  <p:childTnLst>
                                    <p:set>
                                      <p:cBhvr>
                                        <p:cTn id="38" dur="1" fill="hold">
                                          <p:stCondLst>
                                            <p:cond delay="0"/>
                                          </p:stCondLst>
                                        </p:cTn>
                                        <p:tgtEl>
                                          <p:spTgt spid="5130"/>
                                        </p:tgtEl>
                                        <p:attrNameLst>
                                          <p:attrName>style.visibility</p:attrName>
                                        </p:attrNameLst>
                                      </p:cBhvr>
                                      <p:to>
                                        <p:strVal val="visible"/>
                                      </p:to>
                                    </p:set>
                                    <p:animEffect transition="in" filter="fade">
                                      <p:cBhvr>
                                        <p:cTn id="39" dur="100"/>
                                        <p:tgtEl>
                                          <p:spTgt spid="5130"/>
                                        </p:tgtEl>
                                      </p:cBhvr>
                                    </p:animEffect>
                                  </p:childTnLst>
                                </p:cTn>
                              </p:par>
                            </p:childTnLst>
                          </p:cTn>
                        </p:par>
                        <p:par>
                          <p:cTn id="40" fill="hold" nodeType="afterGroup">
                            <p:stCondLst>
                              <p:cond delay="2450"/>
                            </p:stCondLst>
                            <p:childTnLst>
                              <p:par>
                                <p:cTn id="41" presetID="10" presetClass="entr" presetSubtype="0" fill="hold" grpId="0" nodeType="afterEffect">
                                  <p:stCondLst>
                                    <p:cond delay="0"/>
                                  </p:stCondLst>
                                  <p:childTnLst>
                                    <p:set>
                                      <p:cBhvr>
                                        <p:cTn id="42" dur="1" fill="hold">
                                          <p:stCondLst>
                                            <p:cond delay="0"/>
                                          </p:stCondLst>
                                        </p:cTn>
                                        <p:tgtEl>
                                          <p:spTgt spid="5131"/>
                                        </p:tgtEl>
                                        <p:attrNameLst>
                                          <p:attrName>style.visibility</p:attrName>
                                        </p:attrNameLst>
                                      </p:cBhvr>
                                      <p:to>
                                        <p:strVal val="visible"/>
                                      </p:to>
                                    </p:set>
                                    <p:animEffect transition="in" filter="fade">
                                      <p:cBhvr>
                                        <p:cTn id="43" dur="100"/>
                                        <p:tgtEl>
                                          <p:spTgt spid="5131"/>
                                        </p:tgtEl>
                                      </p:cBhvr>
                                    </p:animEffect>
                                  </p:childTnLst>
                                </p:cTn>
                              </p:par>
                            </p:childTnLst>
                          </p:cTn>
                        </p:par>
                        <p:par>
                          <p:cTn id="44" fill="hold" nodeType="afterGroup">
                            <p:stCondLst>
                              <p:cond delay="2550"/>
                            </p:stCondLst>
                            <p:childTnLst>
                              <p:par>
                                <p:cTn id="45" presetID="10" presetClass="entr" presetSubtype="0" fill="hold" grpId="0" nodeType="afterEffect">
                                  <p:stCondLst>
                                    <p:cond delay="0"/>
                                  </p:stCondLst>
                                  <p:childTnLst>
                                    <p:set>
                                      <p:cBhvr>
                                        <p:cTn id="46" dur="1" fill="hold">
                                          <p:stCondLst>
                                            <p:cond delay="0"/>
                                          </p:stCondLst>
                                        </p:cTn>
                                        <p:tgtEl>
                                          <p:spTgt spid="5132"/>
                                        </p:tgtEl>
                                        <p:attrNameLst>
                                          <p:attrName>style.visibility</p:attrName>
                                        </p:attrNameLst>
                                      </p:cBhvr>
                                      <p:to>
                                        <p:strVal val="visible"/>
                                      </p:to>
                                    </p:set>
                                    <p:animEffect transition="in" filter="fade">
                                      <p:cBhvr>
                                        <p:cTn id="47" dur="100"/>
                                        <p:tgtEl>
                                          <p:spTgt spid="5132"/>
                                        </p:tgtEl>
                                      </p:cBhvr>
                                    </p:animEffect>
                                  </p:childTnLst>
                                </p:cTn>
                              </p:par>
                            </p:childTnLst>
                          </p:cTn>
                        </p:par>
                        <p:par>
                          <p:cTn id="48" fill="hold" nodeType="afterGroup">
                            <p:stCondLst>
                              <p:cond delay="2650"/>
                            </p:stCondLst>
                            <p:childTnLst>
                              <p:par>
                                <p:cTn id="49" presetID="10" presetClass="entr" presetSubtype="0" fill="hold" grpId="0" nodeType="afterEffect">
                                  <p:stCondLst>
                                    <p:cond delay="0"/>
                                  </p:stCondLst>
                                  <p:childTnLst>
                                    <p:set>
                                      <p:cBhvr>
                                        <p:cTn id="50" dur="1" fill="hold">
                                          <p:stCondLst>
                                            <p:cond delay="0"/>
                                          </p:stCondLst>
                                        </p:cTn>
                                        <p:tgtEl>
                                          <p:spTgt spid="5133"/>
                                        </p:tgtEl>
                                        <p:attrNameLst>
                                          <p:attrName>style.visibility</p:attrName>
                                        </p:attrNameLst>
                                      </p:cBhvr>
                                      <p:to>
                                        <p:strVal val="visible"/>
                                      </p:to>
                                    </p:set>
                                    <p:animEffect transition="in" filter="fade">
                                      <p:cBhvr>
                                        <p:cTn id="51" dur="100"/>
                                        <p:tgtEl>
                                          <p:spTgt spid="5133"/>
                                        </p:tgtEl>
                                      </p:cBhvr>
                                    </p:animEffect>
                                  </p:childTnLst>
                                </p:cTn>
                              </p:par>
                            </p:childTnLst>
                          </p:cTn>
                        </p:par>
                        <p:par>
                          <p:cTn id="52" fill="hold" nodeType="afterGroup">
                            <p:stCondLst>
                              <p:cond delay="2750"/>
                            </p:stCondLst>
                            <p:childTnLst>
                              <p:par>
                                <p:cTn id="53" presetID="10" presetClass="entr" presetSubtype="0" fill="hold" grpId="0" nodeType="after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fade">
                                      <p:cBhvr>
                                        <p:cTn id="55" dur="100"/>
                                        <p:tgtEl>
                                          <p:spTgt spid="5134"/>
                                        </p:tgtEl>
                                      </p:cBhvr>
                                    </p:animEffect>
                                  </p:childTnLst>
                                </p:cTn>
                              </p:par>
                            </p:childTnLst>
                          </p:cTn>
                        </p:par>
                        <p:par>
                          <p:cTn id="56" fill="hold" nodeType="afterGroup">
                            <p:stCondLst>
                              <p:cond delay="2850"/>
                            </p:stCondLst>
                            <p:childTnLst>
                              <p:par>
                                <p:cTn id="57" presetID="10" presetClass="entr" presetSubtype="0" fill="hold" grpId="0" nodeType="afterEffect">
                                  <p:stCondLst>
                                    <p:cond delay="0"/>
                                  </p:stCondLst>
                                  <p:childTnLst>
                                    <p:set>
                                      <p:cBhvr>
                                        <p:cTn id="58" dur="1" fill="hold">
                                          <p:stCondLst>
                                            <p:cond delay="0"/>
                                          </p:stCondLst>
                                        </p:cTn>
                                        <p:tgtEl>
                                          <p:spTgt spid="5135"/>
                                        </p:tgtEl>
                                        <p:attrNameLst>
                                          <p:attrName>style.visibility</p:attrName>
                                        </p:attrNameLst>
                                      </p:cBhvr>
                                      <p:to>
                                        <p:strVal val="visible"/>
                                      </p:to>
                                    </p:set>
                                    <p:animEffect transition="in" filter="fade">
                                      <p:cBhvr>
                                        <p:cTn id="59" dur="100"/>
                                        <p:tgtEl>
                                          <p:spTgt spid="5135"/>
                                        </p:tgtEl>
                                      </p:cBhvr>
                                    </p:animEffect>
                                  </p:childTnLst>
                                </p:cTn>
                              </p:par>
                            </p:childTnLst>
                          </p:cTn>
                        </p:par>
                        <p:par>
                          <p:cTn id="60" fill="hold" nodeType="afterGroup">
                            <p:stCondLst>
                              <p:cond delay="2950"/>
                            </p:stCondLst>
                            <p:childTnLst>
                              <p:par>
                                <p:cTn id="61" presetID="10" presetClass="entr" presetSubtype="0" fill="hold" grpId="0" nodeType="afterEffect">
                                  <p:stCondLst>
                                    <p:cond delay="0"/>
                                  </p:stCondLst>
                                  <p:childTnLst>
                                    <p:set>
                                      <p:cBhvr>
                                        <p:cTn id="62" dur="1" fill="hold">
                                          <p:stCondLst>
                                            <p:cond delay="0"/>
                                          </p:stCondLst>
                                        </p:cTn>
                                        <p:tgtEl>
                                          <p:spTgt spid="5136"/>
                                        </p:tgtEl>
                                        <p:attrNameLst>
                                          <p:attrName>style.visibility</p:attrName>
                                        </p:attrNameLst>
                                      </p:cBhvr>
                                      <p:to>
                                        <p:strVal val="visible"/>
                                      </p:to>
                                    </p:set>
                                    <p:animEffect transition="in" filter="fade">
                                      <p:cBhvr>
                                        <p:cTn id="63" dur="100"/>
                                        <p:tgtEl>
                                          <p:spTgt spid="5136"/>
                                        </p:tgtEl>
                                      </p:cBhvr>
                                    </p:animEffect>
                                  </p:childTnLst>
                                </p:cTn>
                              </p:par>
                            </p:childTnLst>
                          </p:cTn>
                        </p:par>
                        <p:par>
                          <p:cTn id="64" fill="hold" nodeType="afterGroup">
                            <p:stCondLst>
                              <p:cond delay="3050"/>
                            </p:stCondLst>
                            <p:childTnLst>
                              <p:par>
                                <p:cTn id="65" presetID="10" presetClass="entr" presetSubtype="0" fill="hold" grpId="0" nodeType="afterEffect">
                                  <p:stCondLst>
                                    <p:cond delay="0"/>
                                  </p:stCondLst>
                                  <p:childTnLst>
                                    <p:set>
                                      <p:cBhvr>
                                        <p:cTn id="66" dur="1" fill="hold">
                                          <p:stCondLst>
                                            <p:cond delay="0"/>
                                          </p:stCondLst>
                                        </p:cTn>
                                        <p:tgtEl>
                                          <p:spTgt spid="5137"/>
                                        </p:tgtEl>
                                        <p:attrNameLst>
                                          <p:attrName>style.visibility</p:attrName>
                                        </p:attrNameLst>
                                      </p:cBhvr>
                                      <p:to>
                                        <p:strVal val="visible"/>
                                      </p:to>
                                    </p:set>
                                    <p:animEffect transition="in" filter="fade">
                                      <p:cBhvr>
                                        <p:cTn id="67" dur="100"/>
                                        <p:tgtEl>
                                          <p:spTgt spid="5137"/>
                                        </p:tgtEl>
                                      </p:cBhvr>
                                    </p:animEffect>
                                  </p:childTnLst>
                                </p:cTn>
                              </p:par>
                            </p:childTnLst>
                          </p:cTn>
                        </p:par>
                        <p:par>
                          <p:cTn id="68" fill="hold" nodeType="afterGroup">
                            <p:stCondLst>
                              <p:cond delay="3150"/>
                            </p:stCondLst>
                            <p:childTnLst>
                              <p:par>
                                <p:cTn id="69" presetID="10" presetClass="entr" presetSubtype="0"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Effect transition="in" filter="fade">
                                      <p:cBhvr>
                                        <p:cTn id="71" dur="100"/>
                                        <p:tgtEl>
                                          <p:spTgt spid="5138"/>
                                        </p:tgtEl>
                                      </p:cBhvr>
                                    </p:animEffect>
                                  </p:childTnLst>
                                </p:cTn>
                              </p:par>
                            </p:childTnLst>
                          </p:cTn>
                        </p:par>
                        <p:par>
                          <p:cTn id="72" fill="hold" nodeType="afterGroup">
                            <p:stCondLst>
                              <p:cond delay="3250"/>
                            </p:stCondLst>
                            <p:childTnLst>
                              <p:par>
                                <p:cTn id="73" presetID="10" presetClass="entr" presetSubtype="0" fill="hold" grpId="0" nodeType="afterEffect">
                                  <p:stCondLst>
                                    <p:cond delay="0"/>
                                  </p:stCondLst>
                                  <p:childTnLst>
                                    <p:set>
                                      <p:cBhvr>
                                        <p:cTn id="74" dur="1" fill="hold">
                                          <p:stCondLst>
                                            <p:cond delay="0"/>
                                          </p:stCondLst>
                                        </p:cTn>
                                        <p:tgtEl>
                                          <p:spTgt spid="5139"/>
                                        </p:tgtEl>
                                        <p:attrNameLst>
                                          <p:attrName>style.visibility</p:attrName>
                                        </p:attrNameLst>
                                      </p:cBhvr>
                                      <p:to>
                                        <p:strVal val="visible"/>
                                      </p:to>
                                    </p:set>
                                    <p:animEffect transition="in" filter="fade">
                                      <p:cBhvr>
                                        <p:cTn id="75" dur="100"/>
                                        <p:tgtEl>
                                          <p:spTgt spid="5139"/>
                                        </p:tgtEl>
                                      </p:cBhvr>
                                    </p:animEffect>
                                  </p:childTnLst>
                                </p:cTn>
                              </p:par>
                            </p:childTnLst>
                          </p:cTn>
                        </p:par>
                        <p:par>
                          <p:cTn id="76" fill="hold" nodeType="afterGroup">
                            <p:stCondLst>
                              <p:cond delay="3350"/>
                            </p:stCondLst>
                            <p:childTnLst>
                              <p:par>
                                <p:cTn id="77" presetID="10" presetClass="entr" presetSubtype="0" fill="hold" grpId="0" nodeType="afterEffect">
                                  <p:stCondLst>
                                    <p:cond delay="0"/>
                                  </p:stCondLst>
                                  <p:childTnLst>
                                    <p:set>
                                      <p:cBhvr>
                                        <p:cTn id="78" dur="1" fill="hold">
                                          <p:stCondLst>
                                            <p:cond delay="0"/>
                                          </p:stCondLst>
                                        </p:cTn>
                                        <p:tgtEl>
                                          <p:spTgt spid="5140"/>
                                        </p:tgtEl>
                                        <p:attrNameLst>
                                          <p:attrName>style.visibility</p:attrName>
                                        </p:attrNameLst>
                                      </p:cBhvr>
                                      <p:to>
                                        <p:strVal val="visible"/>
                                      </p:to>
                                    </p:set>
                                    <p:animEffect transition="in" filter="fade">
                                      <p:cBhvr>
                                        <p:cTn id="79" dur="100"/>
                                        <p:tgtEl>
                                          <p:spTgt spid="5140"/>
                                        </p:tgtEl>
                                      </p:cBhvr>
                                    </p:animEffect>
                                  </p:childTnLst>
                                </p:cTn>
                              </p:par>
                            </p:childTnLst>
                          </p:cTn>
                        </p:par>
                        <p:par>
                          <p:cTn id="80" fill="hold" nodeType="afterGroup">
                            <p:stCondLst>
                              <p:cond delay="3450"/>
                            </p:stCondLst>
                            <p:childTnLst>
                              <p:par>
                                <p:cTn id="81" presetID="10" presetClass="entr" presetSubtype="0" fill="hold" grpId="0" nodeType="afterEffect">
                                  <p:stCondLst>
                                    <p:cond delay="0"/>
                                  </p:stCondLst>
                                  <p:childTnLst>
                                    <p:set>
                                      <p:cBhvr>
                                        <p:cTn id="82" dur="1" fill="hold">
                                          <p:stCondLst>
                                            <p:cond delay="0"/>
                                          </p:stCondLst>
                                        </p:cTn>
                                        <p:tgtEl>
                                          <p:spTgt spid="5141"/>
                                        </p:tgtEl>
                                        <p:attrNameLst>
                                          <p:attrName>style.visibility</p:attrName>
                                        </p:attrNameLst>
                                      </p:cBhvr>
                                      <p:to>
                                        <p:strVal val="visible"/>
                                      </p:to>
                                    </p:set>
                                    <p:animEffect transition="in" filter="fade">
                                      <p:cBhvr>
                                        <p:cTn id="83" dur="100"/>
                                        <p:tgtEl>
                                          <p:spTgt spid="5141"/>
                                        </p:tgtEl>
                                      </p:cBhvr>
                                    </p:animEffect>
                                  </p:childTnLst>
                                </p:cTn>
                              </p:par>
                            </p:childTnLst>
                          </p:cTn>
                        </p:par>
                        <p:par>
                          <p:cTn id="84" fill="hold" nodeType="afterGroup">
                            <p:stCondLst>
                              <p:cond delay="3550"/>
                            </p:stCondLst>
                            <p:childTnLst>
                              <p:par>
                                <p:cTn id="85" presetID="10" presetClass="entr" presetSubtype="0" fill="hold" grpId="0" nodeType="afterEffect">
                                  <p:stCondLst>
                                    <p:cond delay="0"/>
                                  </p:stCondLst>
                                  <p:childTnLst>
                                    <p:set>
                                      <p:cBhvr>
                                        <p:cTn id="86" dur="1" fill="hold">
                                          <p:stCondLst>
                                            <p:cond delay="0"/>
                                          </p:stCondLst>
                                        </p:cTn>
                                        <p:tgtEl>
                                          <p:spTgt spid="5142"/>
                                        </p:tgtEl>
                                        <p:attrNameLst>
                                          <p:attrName>style.visibility</p:attrName>
                                        </p:attrNameLst>
                                      </p:cBhvr>
                                      <p:to>
                                        <p:strVal val="visible"/>
                                      </p:to>
                                    </p:set>
                                    <p:animEffect transition="in" filter="fade">
                                      <p:cBhvr>
                                        <p:cTn id="87" dur="100"/>
                                        <p:tgtEl>
                                          <p:spTgt spid="5142"/>
                                        </p:tgtEl>
                                      </p:cBhvr>
                                    </p:animEffect>
                                  </p:childTnLst>
                                </p:cTn>
                              </p:par>
                            </p:childTnLst>
                          </p:cTn>
                        </p:par>
                        <p:par>
                          <p:cTn id="88" fill="hold" nodeType="afterGroup">
                            <p:stCondLst>
                              <p:cond delay="3650"/>
                            </p:stCondLst>
                            <p:childTnLst>
                              <p:par>
                                <p:cTn id="89" presetID="10" presetClass="entr" presetSubtype="0" fill="hold" grpId="0" nodeType="afterEffect">
                                  <p:stCondLst>
                                    <p:cond delay="0"/>
                                  </p:stCondLst>
                                  <p:childTnLst>
                                    <p:set>
                                      <p:cBhvr>
                                        <p:cTn id="90" dur="1" fill="hold">
                                          <p:stCondLst>
                                            <p:cond delay="0"/>
                                          </p:stCondLst>
                                        </p:cTn>
                                        <p:tgtEl>
                                          <p:spTgt spid="5143"/>
                                        </p:tgtEl>
                                        <p:attrNameLst>
                                          <p:attrName>style.visibility</p:attrName>
                                        </p:attrNameLst>
                                      </p:cBhvr>
                                      <p:to>
                                        <p:strVal val="visible"/>
                                      </p:to>
                                    </p:set>
                                    <p:animEffect transition="in" filter="fade">
                                      <p:cBhvr>
                                        <p:cTn id="91" dur="100"/>
                                        <p:tgtEl>
                                          <p:spTgt spid="5143"/>
                                        </p:tgtEl>
                                      </p:cBhvr>
                                    </p:animEffect>
                                  </p:childTnLst>
                                </p:cTn>
                              </p:par>
                            </p:childTnLst>
                          </p:cTn>
                        </p:par>
                        <p:par>
                          <p:cTn id="92" fill="hold" nodeType="afterGroup">
                            <p:stCondLst>
                              <p:cond delay="3750"/>
                            </p:stCondLst>
                            <p:childTnLst>
                              <p:par>
                                <p:cTn id="93" presetID="10" presetClass="entr" presetSubtype="0" fill="hold" grpId="0" nodeType="afterEffect">
                                  <p:stCondLst>
                                    <p:cond delay="0"/>
                                  </p:stCondLst>
                                  <p:childTnLst>
                                    <p:set>
                                      <p:cBhvr>
                                        <p:cTn id="94" dur="1" fill="hold">
                                          <p:stCondLst>
                                            <p:cond delay="0"/>
                                          </p:stCondLst>
                                        </p:cTn>
                                        <p:tgtEl>
                                          <p:spTgt spid="5144"/>
                                        </p:tgtEl>
                                        <p:attrNameLst>
                                          <p:attrName>style.visibility</p:attrName>
                                        </p:attrNameLst>
                                      </p:cBhvr>
                                      <p:to>
                                        <p:strVal val="visible"/>
                                      </p:to>
                                    </p:set>
                                    <p:animEffect transition="in" filter="fade">
                                      <p:cBhvr>
                                        <p:cTn id="95" dur="100"/>
                                        <p:tgtEl>
                                          <p:spTgt spid="5144"/>
                                        </p:tgtEl>
                                      </p:cBhvr>
                                    </p:animEffect>
                                  </p:childTnLst>
                                </p:cTn>
                              </p:par>
                            </p:childTnLst>
                          </p:cTn>
                        </p:par>
                        <p:par>
                          <p:cTn id="96" fill="hold" nodeType="afterGroup">
                            <p:stCondLst>
                              <p:cond delay="3850"/>
                            </p:stCondLst>
                            <p:childTnLst>
                              <p:par>
                                <p:cTn id="97" presetID="10" presetClass="entr" presetSubtype="0" fill="hold" grpId="0" nodeType="afterEffect">
                                  <p:stCondLst>
                                    <p:cond delay="0"/>
                                  </p:stCondLst>
                                  <p:childTnLst>
                                    <p:set>
                                      <p:cBhvr>
                                        <p:cTn id="98" dur="1" fill="hold">
                                          <p:stCondLst>
                                            <p:cond delay="0"/>
                                          </p:stCondLst>
                                        </p:cTn>
                                        <p:tgtEl>
                                          <p:spTgt spid="5145"/>
                                        </p:tgtEl>
                                        <p:attrNameLst>
                                          <p:attrName>style.visibility</p:attrName>
                                        </p:attrNameLst>
                                      </p:cBhvr>
                                      <p:to>
                                        <p:strVal val="visible"/>
                                      </p:to>
                                    </p:set>
                                    <p:animEffect transition="in" filter="fade">
                                      <p:cBhvr>
                                        <p:cTn id="99" dur="100"/>
                                        <p:tgtEl>
                                          <p:spTgt spid="5145"/>
                                        </p:tgtEl>
                                      </p:cBhvr>
                                    </p:animEffect>
                                  </p:childTnLst>
                                </p:cTn>
                              </p:par>
                            </p:childTnLst>
                          </p:cTn>
                        </p:par>
                        <p:par>
                          <p:cTn id="100" fill="hold" nodeType="afterGroup">
                            <p:stCondLst>
                              <p:cond delay="3950"/>
                            </p:stCondLst>
                            <p:childTnLst>
                              <p:par>
                                <p:cTn id="101" presetID="10" presetClass="entr" presetSubtype="0" fill="hold" grpId="0" nodeType="afterEffect">
                                  <p:stCondLst>
                                    <p:cond delay="0"/>
                                  </p:stCondLst>
                                  <p:childTnLst>
                                    <p:set>
                                      <p:cBhvr>
                                        <p:cTn id="102" dur="1" fill="hold">
                                          <p:stCondLst>
                                            <p:cond delay="0"/>
                                          </p:stCondLst>
                                        </p:cTn>
                                        <p:tgtEl>
                                          <p:spTgt spid="5146"/>
                                        </p:tgtEl>
                                        <p:attrNameLst>
                                          <p:attrName>style.visibility</p:attrName>
                                        </p:attrNameLst>
                                      </p:cBhvr>
                                      <p:to>
                                        <p:strVal val="visible"/>
                                      </p:to>
                                    </p:set>
                                    <p:animEffect transition="in" filter="fade">
                                      <p:cBhvr>
                                        <p:cTn id="103" dur="100"/>
                                        <p:tgtEl>
                                          <p:spTgt spid="5146"/>
                                        </p:tgtEl>
                                      </p:cBhvr>
                                    </p:animEffect>
                                  </p:childTnLst>
                                </p:cTn>
                              </p:par>
                            </p:childTnLst>
                          </p:cTn>
                        </p:par>
                        <p:par>
                          <p:cTn id="104" fill="hold" nodeType="afterGroup">
                            <p:stCondLst>
                              <p:cond delay="4050"/>
                            </p:stCondLst>
                            <p:childTnLst>
                              <p:par>
                                <p:cTn id="105" presetID="10" presetClass="entr" presetSubtype="0" fill="hold" grpId="0" nodeType="afterEffect">
                                  <p:stCondLst>
                                    <p:cond delay="0"/>
                                  </p:stCondLst>
                                  <p:childTnLst>
                                    <p:set>
                                      <p:cBhvr>
                                        <p:cTn id="106" dur="1" fill="hold">
                                          <p:stCondLst>
                                            <p:cond delay="0"/>
                                          </p:stCondLst>
                                        </p:cTn>
                                        <p:tgtEl>
                                          <p:spTgt spid="5147"/>
                                        </p:tgtEl>
                                        <p:attrNameLst>
                                          <p:attrName>style.visibility</p:attrName>
                                        </p:attrNameLst>
                                      </p:cBhvr>
                                      <p:to>
                                        <p:strVal val="visible"/>
                                      </p:to>
                                    </p:set>
                                    <p:animEffect transition="in" filter="fade">
                                      <p:cBhvr>
                                        <p:cTn id="107" dur="100"/>
                                        <p:tgtEl>
                                          <p:spTgt spid="5147"/>
                                        </p:tgtEl>
                                      </p:cBhvr>
                                    </p:animEffect>
                                  </p:childTnLst>
                                </p:cTn>
                              </p:par>
                            </p:childTnLst>
                          </p:cTn>
                        </p:par>
                        <p:par>
                          <p:cTn id="108" fill="hold" nodeType="afterGroup">
                            <p:stCondLst>
                              <p:cond delay="4150"/>
                            </p:stCondLst>
                            <p:childTnLst>
                              <p:par>
                                <p:cTn id="109" presetID="10" presetClass="entr" presetSubtype="0" fill="hold" grpId="0" nodeType="afterEffect">
                                  <p:stCondLst>
                                    <p:cond delay="0"/>
                                  </p:stCondLst>
                                  <p:childTnLst>
                                    <p:set>
                                      <p:cBhvr>
                                        <p:cTn id="110" dur="1" fill="hold">
                                          <p:stCondLst>
                                            <p:cond delay="0"/>
                                          </p:stCondLst>
                                        </p:cTn>
                                        <p:tgtEl>
                                          <p:spTgt spid="5148"/>
                                        </p:tgtEl>
                                        <p:attrNameLst>
                                          <p:attrName>style.visibility</p:attrName>
                                        </p:attrNameLst>
                                      </p:cBhvr>
                                      <p:to>
                                        <p:strVal val="visible"/>
                                      </p:to>
                                    </p:set>
                                    <p:animEffect transition="in" filter="fade">
                                      <p:cBhvr>
                                        <p:cTn id="111" dur="100"/>
                                        <p:tgtEl>
                                          <p:spTgt spid="5148"/>
                                        </p:tgtEl>
                                      </p:cBhvr>
                                    </p:animEffect>
                                  </p:childTnLst>
                                </p:cTn>
                              </p:par>
                            </p:childTnLst>
                          </p:cTn>
                        </p:par>
                        <p:par>
                          <p:cTn id="112" fill="hold">
                            <p:stCondLst>
                              <p:cond delay="4250"/>
                            </p:stCondLst>
                            <p:childTnLst>
                              <p:par>
                                <p:cTn id="113" presetID="2" presetClass="entr" presetSubtype="8" fill="hold"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750" fill="hold"/>
                                        <p:tgtEl>
                                          <p:spTgt spid="33"/>
                                        </p:tgtEl>
                                        <p:attrNameLst>
                                          <p:attrName>ppt_x</p:attrName>
                                        </p:attrNameLst>
                                      </p:cBhvr>
                                      <p:tavLst>
                                        <p:tav tm="0">
                                          <p:val>
                                            <p:strVal val="0-#ppt_w/2"/>
                                          </p:val>
                                        </p:tav>
                                        <p:tav tm="100000">
                                          <p:val>
                                            <p:strVal val="#ppt_x"/>
                                          </p:val>
                                        </p:tav>
                                      </p:tavLst>
                                    </p:anim>
                                    <p:anim calcmode="lin" valueType="num">
                                      <p:cBhvr additive="base">
                                        <p:cTn id="116"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P spid="5127" grpId="0"/>
      <p:bldP spid="5128" grpId="0"/>
      <p:bldP spid="5129" grpId="0"/>
      <p:bldP spid="5130" grpId="0"/>
      <p:bldP spid="5131" grpId="0"/>
      <p:bldP spid="5132" grpId="0"/>
      <p:bldP spid="5133" grpId="0"/>
      <p:bldP spid="5134" grpId="0"/>
      <p:bldP spid="5135" grpId="0"/>
      <p:bldP spid="5136" grpId="0"/>
      <p:bldP spid="5137" grpId="0"/>
      <p:bldP spid="5138" grpId="0"/>
      <p:bldP spid="5139" grpId="0"/>
      <p:bldP spid="5140" grpId="0"/>
      <p:bldP spid="5141" grpId="0"/>
      <p:bldP spid="5142" grpId="0"/>
      <p:bldP spid="5143" grpId="0"/>
      <p:bldP spid="5144" grpId="0"/>
      <p:bldP spid="5145" grpId="0"/>
      <p:bldP spid="5146" grpId="0"/>
      <p:bldP spid="5147" grpId="0"/>
      <p:bldP spid="51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3"/>
          <p:cNvSpPr>
            <a:spLocks/>
          </p:cNvSpPr>
          <p:nvPr/>
        </p:nvSpPr>
        <p:spPr bwMode="auto">
          <a:xfrm rot="168630">
            <a:off x="4395788" y="644525"/>
            <a:ext cx="4657725" cy="3810000"/>
          </a:xfrm>
          <a:custGeom>
            <a:avLst/>
            <a:gdLst>
              <a:gd name="T0" fmla="*/ 2147483647 w 5420"/>
              <a:gd name="T1" fmla="*/ 2147483647 h 4781"/>
              <a:gd name="T2" fmla="*/ 2147483647 w 5420"/>
              <a:gd name="T3" fmla="*/ 2147483647 h 4781"/>
              <a:gd name="T4" fmla="*/ 2147483647 w 5420"/>
              <a:gd name="T5" fmla="*/ 2147483647 h 4781"/>
              <a:gd name="T6" fmla="*/ 2147483647 w 5420"/>
              <a:gd name="T7" fmla="*/ 2147483647 h 4781"/>
              <a:gd name="T8" fmla="*/ 2147483647 w 5420"/>
              <a:gd name="T9" fmla="*/ 2147483647 h 4781"/>
              <a:gd name="T10" fmla="*/ 2147483647 w 5420"/>
              <a:gd name="T11" fmla="*/ 2147483647 h 4781"/>
              <a:gd name="T12" fmla="*/ 2147483647 w 5420"/>
              <a:gd name="T13" fmla="*/ 2147483647 h 4781"/>
              <a:gd name="T14" fmla="*/ 2147483647 w 5420"/>
              <a:gd name="T15" fmla="*/ 2147483647 h 4781"/>
              <a:gd name="T16" fmla="*/ 2147483647 w 5420"/>
              <a:gd name="T17" fmla="*/ 2147483647 h 4781"/>
              <a:gd name="T18" fmla="*/ 2147483647 w 5420"/>
              <a:gd name="T19" fmla="*/ 2147483647 h 4781"/>
              <a:gd name="T20" fmla="*/ 2147483647 w 5420"/>
              <a:gd name="T21" fmla="*/ 2147483647 h 4781"/>
              <a:gd name="T22" fmla="*/ 2147483647 w 5420"/>
              <a:gd name="T23" fmla="*/ 2147483647 h 4781"/>
              <a:gd name="T24" fmla="*/ 2147483647 w 5420"/>
              <a:gd name="T25" fmla="*/ 2147483647 h 4781"/>
              <a:gd name="T26" fmla="*/ 2147483647 w 5420"/>
              <a:gd name="T27" fmla="*/ 2147483647 h 4781"/>
              <a:gd name="T28" fmla="*/ 2147483647 w 5420"/>
              <a:gd name="T29" fmla="*/ 2147483647 h 4781"/>
              <a:gd name="T30" fmla="*/ 2147483647 w 5420"/>
              <a:gd name="T31" fmla="*/ 2147483647 h 4781"/>
              <a:gd name="T32" fmla="*/ 2147483647 w 5420"/>
              <a:gd name="T33" fmla="*/ 2147483647 h 4781"/>
              <a:gd name="T34" fmla="*/ 2147483647 w 5420"/>
              <a:gd name="T35" fmla="*/ 2147483647 h 4781"/>
              <a:gd name="T36" fmla="*/ 2147483647 w 5420"/>
              <a:gd name="T37" fmla="*/ 2147483647 h 4781"/>
              <a:gd name="T38" fmla="*/ 2147483647 w 5420"/>
              <a:gd name="T39" fmla="*/ 2147483647 h 4781"/>
              <a:gd name="T40" fmla="*/ 2147483647 w 5420"/>
              <a:gd name="T41" fmla="*/ 2147483647 h 4781"/>
              <a:gd name="T42" fmla="*/ 2147483647 w 5420"/>
              <a:gd name="T43" fmla="*/ 2147483647 h 4781"/>
              <a:gd name="T44" fmla="*/ 2147483647 w 5420"/>
              <a:gd name="T45" fmla="*/ 2147483647 h 4781"/>
              <a:gd name="T46" fmla="*/ 2147483647 w 5420"/>
              <a:gd name="T47" fmla="*/ 2147483647 h 4781"/>
              <a:gd name="T48" fmla="*/ 2147483647 w 5420"/>
              <a:gd name="T49" fmla="*/ 2147483647 h 4781"/>
              <a:gd name="T50" fmla="*/ 2147483647 w 5420"/>
              <a:gd name="T51" fmla="*/ 2147483647 h 4781"/>
              <a:gd name="T52" fmla="*/ 2147483647 w 5420"/>
              <a:gd name="T53" fmla="*/ 2147483647 h 4781"/>
              <a:gd name="T54" fmla="*/ 2147483647 w 5420"/>
              <a:gd name="T55" fmla="*/ 2147483647 h 4781"/>
              <a:gd name="T56" fmla="*/ 2147483647 w 5420"/>
              <a:gd name="T57" fmla="*/ 2147483647 h 4781"/>
              <a:gd name="T58" fmla="*/ 2147483647 w 5420"/>
              <a:gd name="T59" fmla="*/ 2147483647 h 4781"/>
              <a:gd name="T60" fmla="*/ 2147483647 w 5420"/>
              <a:gd name="T61" fmla="*/ 2147483647 h 4781"/>
              <a:gd name="T62" fmla="*/ 2147483647 w 5420"/>
              <a:gd name="T63" fmla="*/ 2147483647 h 4781"/>
              <a:gd name="T64" fmla="*/ 2147483647 w 5420"/>
              <a:gd name="T65" fmla="*/ 2147483647 h 4781"/>
              <a:gd name="T66" fmla="*/ 2147483647 w 5420"/>
              <a:gd name="T67" fmla="*/ 2147483647 h 4781"/>
              <a:gd name="T68" fmla="*/ 2147483647 w 5420"/>
              <a:gd name="T69" fmla="*/ 2147483647 h 4781"/>
              <a:gd name="T70" fmla="*/ 2147483647 w 5420"/>
              <a:gd name="T71" fmla="*/ 2147483647 h 4781"/>
              <a:gd name="T72" fmla="*/ 2147483647 w 5420"/>
              <a:gd name="T73" fmla="*/ 2147483647 h 4781"/>
              <a:gd name="T74" fmla="*/ 2147483647 w 5420"/>
              <a:gd name="T75" fmla="*/ 2147483647 h 4781"/>
              <a:gd name="T76" fmla="*/ 2147483647 w 5420"/>
              <a:gd name="T77" fmla="*/ 2147483647 h 4781"/>
              <a:gd name="T78" fmla="*/ 2147483647 w 5420"/>
              <a:gd name="T79" fmla="*/ 2147483647 h 4781"/>
              <a:gd name="T80" fmla="*/ 2147483647 w 5420"/>
              <a:gd name="T81" fmla="*/ 2147483647 h 4781"/>
              <a:gd name="T82" fmla="*/ 2147483647 w 5420"/>
              <a:gd name="T83" fmla="*/ 2147483647 h 4781"/>
              <a:gd name="T84" fmla="*/ 2147483647 w 5420"/>
              <a:gd name="T85" fmla="*/ 2147483647 h 4781"/>
              <a:gd name="T86" fmla="*/ 2147483647 w 5420"/>
              <a:gd name="T87" fmla="*/ 2147483647 h 4781"/>
              <a:gd name="T88" fmla="*/ 2147483647 w 5420"/>
              <a:gd name="T89" fmla="*/ 2147483647 h 4781"/>
              <a:gd name="T90" fmla="*/ 2147483647 w 5420"/>
              <a:gd name="T91" fmla="*/ 2147483647 h 4781"/>
              <a:gd name="T92" fmla="*/ 2147483647 w 5420"/>
              <a:gd name="T93" fmla="*/ 2147483647 h 4781"/>
              <a:gd name="T94" fmla="*/ 2147483647 w 5420"/>
              <a:gd name="T95" fmla="*/ 2147483647 h 4781"/>
              <a:gd name="T96" fmla="*/ 2147483647 w 5420"/>
              <a:gd name="T97" fmla="*/ 2147483647 h 4781"/>
              <a:gd name="T98" fmla="*/ 2147483647 w 5420"/>
              <a:gd name="T99" fmla="*/ 0 h 4781"/>
              <a:gd name="T100" fmla="*/ 2147483647 w 5420"/>
              <a:gd name="T101" fmla="*/ 2147483647 h 4781"/>
              <a:gd name="T102" fmla="*/ 2147483647 w 5420"/>
              <a:gd name="T103" fmla="*/ 2147483647 h 4781"/>
              <a:gd name="T104" fmla="*/ 2147483647 w 5420"/>
              <a:gd name="T105" fmla="*/ 2147483647 h 4781"/>
              <a:gd name="T106" fmla="*/ 2147483647 w 5420"/>
              <a:gd name="T107" fmla="*/ 2147483647 h 4781"/>
              <a:gd name="T108" fmla="*/ 2147483647 w 5420"/>
              <a:gd name="T109" fmla="*/ 2147483647 h 4781"/>
              <a:gd name="T110" fmla="*/ 2147483647 w 5420"/>
              <a:gd name="T111" fmla="*/ 2147483647 h 4781"/>
              <a:gd name="T112" fmla="*/ 2147483647 w 5420"/>
              <a:gd name="T113" fmla="*/ 2147483647 h 4781"/>
              <a:gd name="T114" fmla="*/ 2147483647 w 5420"/>
              <a:gd name="T115" fmla="*/ 2147483647 h 4781"/>
              <a:gd name="T116" fmla="*/ 2147483647 w 5420"/>
              <a:gd name="T117" fmla="*/ 2147483647 h 4781"/>
              <a:gd name="T118" fmla="*/ 2147483647 w 5420"/>
              <a:gd name="T119" fmla="*/ 2147483647 h 4781"/>
              <a:gd name="T120" fmla="*/ 2147483647 w 5420"/>
              <a:gd name="T121" fmla="*/ 2147483647 h 4781"/>
              <a:gd name="T122" fmla="*/ 2147483647 w 5420"/>
              <a:gd name="T123" fmla="*/ 2147483647 h 47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20"/>
              <a:gd name="T187" fmla="*/ 0 h 4781"/>
              <a:gd name="T188" fmla="*/ 5420 w 5420"/>
              <a:gd name="T189" fmla="*/ 4781 h 47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20" h="4781">
                <a:moveTo>
                  <a:pt x="0" y="945"/>
                </a:moveTo>
                <a:lnTo>
                  <a:pt x="6" y="961"/>
                </a:lnTo>
                <a:lnTo>
                  <a:pt x="35" y="992"/>
                </a:lnTo>
                <a:lnTo>
                  <a:pt x="41" y="1022"/>
                </a:lnTo>
                <a:lnTo>
                  <a:pt x="77" y="1064"/>
                </a:lnTo>
                <a:lnTo>
                  <a:pt x="84" y="1070"/>
                </a:lnTo>
                <a:lnTo>
                  <a:pt x="120" y="1076"/>
                </a:lnTo>
                <a:lnTo>
                  <a:pt x="149" y="1100"/>
                </a:lnTo>
                <a:lnTo>
                  <a:pt x="163" y="1150"/>
                </a:lnTo>
                <a:lnTo>
                  <a:pt x="120" y="1172"/>
                </a:lnTo>
                <a:lnTo>
                  <a:pt x="106" y="1208"/>
                </a:lnTo>
                <a:lnTo>
                  <a:pt x="84" y="1232"/>
                </a:lnTo>
                <a:lnTo>
                  <a:pt x="77" y="1251"/>
                </a:lnTo>
                <a:lnTo>
                  <a:pt x="77" y="1269"/>
                </a:lnTo>
                <a:lnTo>
                  <a:pt x="99" y="1292"/>
                </a:lnTo>
                <a:lnTo>
                  <a:pt x="99" y="1304"/>
                </a:lnTo>
                <a:lnTo>
                  <a:pt x="84" y="1317"/>
                </a:lnTo>
                <a:lnTo>
                  <a:pt x="92" y="1335"/>
                </a:lnTo>
                <a:lnTo>
                  <a:pt x="120" y="1383"/>
                </a:lnTo>
                <a:lnTo>
                  <a:pt x="156" y="1413"/>
                </a:lnTo>
                <a:lnTo>
                  <a:pt x="285" y="1474"/>
                </a:lnTo>
                <a:lnTo>
                  <a:pt x="312" y="1474"/>
                </a:lnTo>
                <a:lnTo>
                  <a:pt x="370" y="1455"/>
                </a:lnTo>
                <a:lnTo>
                  <a:pt x="397" y="1455"/>
                </a:lnTo>
                <a:lnTo>
                  <a:pt x="406" y="1479"/>
                </a:lnTo>
                <a:lnTo>
                  <a:pt x="434" y="1485"/>
                </a:lnTo>
                <a:lnTo>
                  <a:pt x="449" y="1497"/>
                </a:lnTo>
                <a:lnTo>
                  <a:pt x="384" y="1546"/>
                </a:lnTo>
                <a:lnTo>
                  <a:pt x="320" y="1576"/>
                </a:lnTo>
                <a:lnTo>
                  <a:pt x="320" y="1635"/>
                </a:lnTo>
                <a:lnTo>
                  <a:pt x="332" y="1647"/>
                </a:lnTo>
                <a:lnTo>
                  <a:pt x="377" y="1660"/>
                </a:lnTo>
                <a:lnTo>
                  <a:pt x="429" y="1635"/>
                </a:lnTo>
                <a:lnTo>
                  <a:pt x="571" y="1593"/>
                </a:lnTo>
                <a:lnTo>
                  <a:pt x="599" y="1576"/>
                </a:lnTo>
                <a:lnTo>
                  <a:pt x="671" y="1502"/>
                </a:lnTo>
                <a:lnTo>
                  <a:pt x="729" y="1461"/>
                </a:lnTo>
                <a:lnTo>
                  <a:pt x="757" y="1407"/>
                </a:lnTo>
                <a:lnTo>
                  <a:pt x="855" y="1358"/>
                </a:lnTo>
                <a:lnTo>
                  <a:pt x="914" y="1347"/>
                </a:lnTo>
                <a:lnTo>
                  <a:pt x="1048" y="1383"/>
                </a:lnTo>
                <a:lnTo>
                  <a:pt x="1101" y="1413"/>
                </a:lnTo>
                <a:lnTo>
                  <a:pt x="1113" y="1407"/>
                </a:lnTo>
                <a:lnTo>
                  <a:pt x="1135" y="1407"/>
                </a:lnTo>
                <a:lnTo>
                  <a:pt x="1243" y="1492"/>
                </a:lnTo>
                <a:lnTo>
                  <a:pt x="1306" y="1509"/>
                </a:lnTo>
                <a:lnTo>
                  <a:pt x="1364" y="1546"/>
                </a:lnTo>
                <a:lnTo>
                  <a:pt x="1370" y="1552"/>
                </a:lnTo>
                <a:lnTo>
                  <a:pt x="1387" y="1533"/>
                </a:lnTo>
                <a:lnTo>
                  <a:pt x="1422" y="1552"/>
                </a:lnTo>
                <a:lnTo>
                  <a:pt x="1471" y="1563"/>
                </a:lnTo>
                <a:lnTo>
                  <a:pt x="1543" y="1612"/>
                </a:lnTo>
                <a:lnTo>
                  <a:pt x="1570" y="1714"/>
                </a:lnTo>
                <a:lnTo>
                  <a:pt x="1570" y="1791"/>
                </a:lnTo>
                <a:lnTo>
                  <a:pt x="1607" y="1893"/>
                </a:lnTo>
                <a:lnTo>
                  <a:pt x="1635" y="1930"/>
                </a:lnTo>
                <a:lnTo>
                  <a:pt x="1657" y="1968"/>
                </a:lnTo>
                <a:lnTo>
                  <a:pt x="1672" y="2025"/>
                </a:lnTo>
                <a:lnTo>
                  <a:pt x="1665" y="2116"/>
                </a:lnTo>
                <a:lnTo>
                  <a:pt x="1651" y="2129"/>
                </a:lnTo>
                <a:lnTo>
                  <a:pt x="1651" y="2154"/>
                </a:lnTo>
                <a:lnTo>
                  <a:pt x="1665" y="2164"/>
                </a:lnTo>
                <a:lnTo>
                  <a:pt x="1700" y="2154"/>
                </a:lnTo>
                <a:lnTo>
                  <a:pt x="1730" y="2154"/>
                </a:lnTo>
                <a:lnTo>
                  <a:pt x="1757" y="2164"/>
                </a:lnTo>
                <a:lnTo>
                  <a:pt x="1779" y="2189"/>
                </a:lnTo>
                <a:lnTo>
                  <a:pt x="1779" y="2230"/>
                </a:lnTo>
                <a:lnTo>
                  <a:pt x="1786" y="2243"/>
                </a:lnTo>
                <a:lnTo>
                  <a:pt x="1830" y="2261"/>
                </a:lnTo>
                <a:lnTo>
                  <a:pt x="1872" y="2296"/>
                </a:lnTo>
                <a:lnTo>
                  <a:pt x="1944" y="2376"/>
                </a:lnTo>
                <a:lnTo>
                  <a:pt x="1944" y="2405"/>
                </a:lnTo>
                <a:lnTo>
                  <a:pt x="1922" y="2435"/>
                </a:lnTo>
                <a:lnTo>
                  <a:pt x="1922" y="2441"/>
                </a:lnTo>
                <a:lnTo>
                  <a:pt x="1980" y="2435"/>
                </a:lnTo>
                <a:lnTo>
                  <a:pt x="2073" y="2459"/>
                </a:lnTo>
                <a:lnTo>
                  <a:pt x="2122" y="2479"/>
                </a:lnTo>
                <a:lnTo>
                  <a:pt x="2166" y="2519"/>
                </a:lnTo>
                <a:lnTo>
                  <a:pt x="2215" y="2623"/>
                </a:lnTo>
                <a:lnTo>
                  <a:pt x="2243" y="2627"/>
                </a:lnTo>
                <a:lnTo>
                  <a:pt x="2286" y="2646"/>
                </a:lnTo>
                <a:lnTo>
                  <a:pt x="2402" y="2730"/>
                </a:lnTo>
                <a:lnTo>
                  <a:pt x="2416" y="2749"/>
                </a:lnTo>
                <a:lnTo>
                  <a:pt x="2430" y="2778"/>
                </a:lnTo>
                <a:lnTo>
                  <a:pt x="2508" y="2838"/>
                </a:lnTo>
                <a:lnTo>
                  <a:pt x="2564" y="2898"/>
                </a:lnTo>
                <a:lnTo>
                  <a:pt x="2608" y="2928"/>
                </a:lnTo>
                <a:lnTo>
                  <a:pt x="2637" y="2941"/>
                </a:lnTo>
                <a:lnTo>
                  <a:pt x="2660" y="2964"/>
                </a:lnTo>
                <a:lnTo>
                  <a:pt x="2693" y="2964"/>
                </a:lnTo>
                <a:lnTo>
                  <a:pt x="2780" y="3017"/>
                </a:lnTo>
                <a:lnTo>
                  <a:pt x="2803" y="3061"/>
                </a:lnTo>
                <a:lnTo>
                  <a:pt x="2817" y="3067"/>
                </a:lnTo>
                <a:lnTo>
                  <a:pt x="2916" y="3030"/>
                </a:lnTo>
                <a:lnTo>
                  <a:pt x="2966" y="3043"/>
                </a:lnTo>
                <a:lnTo>
                  <a:pt x="3058" y="3073"/>
                </a:lnTo>
                <a:lnTo>
                  <a:pt x="3067" y="3073"/>
                </a:lnTo>
                <a:lnTo>
                  <a:pt x="3067" y="3049"/>
                </a:lnTo>
                <a:lnTo>
                  <a:pt x="3146" y="3061"/>
                </a:lnTo>
                <a:lnTo>
                  <a:pt x="3195" y="3115"/>
                </a:lnTo>
                <a:lnTo>
                  <a:pt x="3202" y="3120"/>
                </a:lnTo>
                <a:lnTo>
                  <a:pt x="3253" y="3199"/>
                </a:lnTo>
                <a:lnTo>
                  <a:pt x="3288" y="3284"/>
                </a:lnTo>
                <a:lnTo>
                  <a:pt x="3310" y="3288"/>
                </a:lnTo>
                <a:lnTo>
                  <a:pt x="3317" y="3284"/>
                </a:lnTo>
                <a:lnTo>
                  <a:pt x="3366" y="3284"/>
                </a:lnTo>
                <a:lnTo>
                  <a:pt x="3403" y="3277"/>
                </a:lnTo>
                <a:lnTo>
                  <a:pt x="3424" y="3288"/>
                </a:lnTo>
                <a:lnTo>
                  <a:pt x="3445" y="3313"/>
                </a:lnTo>
                <a:lnTo>
                  <a:pt x="3475" y="3325"/>
                </a:lnTo>
                <a:lnTo>
                  <a:pt x="3452" y="3356"/>
                </a:lnTo>
                <a:lnTo>
                  <a:pt x="3416" y="3379"/>
                </a:lnTo>
                <a:lnTo>
                  <a:pt x="3416" y="3397"/>
                </a:lnTo>
                <a:lnTo>
                  <a:pt x="3424" y="3397"/>
                </a:lnTo>
                <a:lnTo>
                  <a:pt x="3445" y="3391"/>
                </a:lnTo>
                <a:lnTo>
                  <a:pt x="3596" y="3361"/>
                </a:lnTo>
                <a:lnTo>
                  <a:pt x="3646" y="3367"/>
                </a:lnTo>
                <a:lnTo>
                  <a:pt x="3668" y="3379"/>
                </a:lnTo>
                <a:lnTo>
                  <a:pt x="3709" y="3433"/>
                </a:lnTo>
                <a:lnTo>
                  <a:pt x="3725" y="3482"/>
                </a:lnTo>
                <a:lnTo>
                  <a:pt x="3717" y="3559"/>
                </a:lnTo>
                <a:lnTo>
                  <a:pt x="3746" y="3590"/>
                </a:lnTo>
                <a:lnTo>
                  <a:pt x="3788" y="3601"/>
                </a:lnTo>
                <a:lnTo>
                  <a:pt x="3866" y="3650"/>
                </a:lnTo>
                <a:lnTo>
                  <a:pt x="3903" y="3691"/>
                </a:lnTo>
                <a:lnTo>
                  <a:pt x="3931" y="3698"/>
                </a:lnTo>
                <a:lnTo>
                  <a:pt x="3967" y="3668"/>
                </a:lnTo>
                <a:lnTo>
                  <a:pt x="4031" y="3650"/>
                </a:lnTo>
                <a:lnTo>
                  <a:pt x="4045" y="3656"/>
                </a:lnTo>
                <a:lnTo>
                  <a:pt x="4066" y="3668"/>
                </a:lnTo>
                <a:lnTo>
                  <a:pt x="4075" y="3691"/>
                </a:lnTo>
                <a:lnTo>
                  <a:pt x="4103" y="3735"/>
                </a:lnTo>
                <a:lnTo>
                  <a:pt x="4118" y="3753"/>
                </a:lnTo>
                <a:lnTo>
                  <a:pt x="4110" y="3782"/>
                </a:lnTo>
                <a:lnTo>
                  <a:pt x="4138" y="3854"/>
                </a:lnTo>
                <a:lnTo>
                  <a:pt x="4147" y="3903"/>
                </a:lnTo>
                <a:lnTo>
                  <a:pt x="4168" y="3926"/>
                </a:lnTo>
                <a:lnTo>
                  <a:pt x="4204" y="3951"/>
                </a:lnTo>
                <a:lnTo>
                  <a:pt x="4247" y="4005"/>
                </a:lnTo>
                <a:lnTo>
                  <a:pt x="4274" y="4077"/>
                </a:lnTo>
                <a:lnTo>
                  <a:pt x="4281" y="4185"/>
                </a:lnTo>
                <a:lnTo>
                  <a:pt x="4353" y="4264"/>
                </a:lnTo>
                <a:lnTo>
                  <a:pt x="4353" y="4306"/>
                </a:lnTo>
                <a:lnTo>
                  <a:pt x="4333" y="4336"/>
                </a:lnTo>
                <a:lnTo>
                  <a:pt x="4296" y="4359"/>
                </a:lnTo>
                <a:lnTo>
                  <a:pt x="4253" y="4359"/>
                </a:lnTo>
                <a:lnTo>
                  <a:pt x="4211" y="4383"/>
                </a:lnTo>
                <a:lnTo>
                  <a:pt x="4183" y="4419"/>
                </a:lnTo>
                <a:lnTo>
                  <a:pt x="4216" y="4462"/>
                </a:lnTo>
                <a:lnTo>
                  <a:pt x="4216" y="4480"/>
                </a:lnTo>
                <a:lnTo>
                  <a:pt x="4154" y="4583"/>
                </a:lnTo>
                <a:lnTo>
                  <a:pt x="4089" y="4630"/>
                </a:lnTo>
                <a:lnTo>
                  <a:pt x="4096" y="4660"/>
                </a:lnTo>
                <a:lnTo>
                  <a:pt x="4103" y="4690"/>
                </a:lnTo>
                <a:lnTo>
                  <a:pt x="4103" y="4721"/>
                </a:lnTo>
                <a:lnTo>
                  <a:pt x="4118" y="4762"/>
                </a:lnTo>
                <a:lnTo>
                  <a:pt x="4147" y="4781"/>
                </a:lnTo>
                <a:lnTo>
                  <a:pt x="4183" y="4781"/>
                </a:lnTo>
                <a:lnTo>
                  <a:pt x="4290" y="4769"/>
                </a:lnTo>
                <a:lnTo>
                  <a:pt x="4311" y="4745"/>
                </a:lnTo>
                <a:lnTo>
                  <a:pt x="4347" y="4679"/>
                </a:lnTo>
                <a:lnTo>
                  <a:pt x="4404" y="4606"/>
                </a:lnTo>
                <a:lnTo>
                  <a:pt x="4453" y="4564"/>
                </a:lnTo>
                <a:lnTo>
                  <a:pt x="4517" y="4534"/>
                </a:lnTo>
                <a:lnTo>
                  <a:pt x="4546" y="4462"/>
                </a:lnTo>
                <a:lnTo>
                  <a:pt x="4525" y="4378"/>
                </a:lnTo>
                <a:lnTo>
                  <a:pt x="4517" y="4353"/>
                </a:lnTo>
                <a:lnTo>
                  <a:pt x="4533" y="4317"/>
                </a:lnTo>
                <a:lnTo>
                  <a:pt x="4582" y="4282"/>
                </a:lnTo>
                <a:lnTo>
                  <a:pt x="4675" y="4239"/>
                </a:lnTo>
                <a:lnTo>
                  <a:pt x="4696" y="4233"/>
                </a:lnTo>
                <a:lnTo>
                  <a:pt x="4761" y="4239"/>
                </a:lnTo>
                <a:lnTo>
                  <a:pt x="4790" y="4227"/>
                </a:lnTo>
                <a:lnTo>
                  <a:pt x="4813" y="4198"/>
                </a:lnTo>
                <a:lnTo>
                  <a:pt x="4803" y="4185"/>
                </a:lnTo>
                <a:lnTo>
                  <a:pt x="4782" y="4174"/>
                </a:lnTo>
                <a:lnTo>
                  <a:pt x="4790" y="4094"/>
                </a:lnTo>
                <a:lnTo>
                  <a:pt x="4782" y="4077"/>
                </a:lnTo>
                <a:lnTo>
                  <a:pt x="4782" y="3993"/>
                </a:lnTo>
                <a:lnTo>
                  <a:pt x="4647" y="3914"/>
                </a:lnTo>
                <a:lnTo>
                  <a:pt x="4618" y="3877"/>
                </a:lnTo>
                <a:lnTo>
                  <a:pt x="4517" y="3867"/>
                </a:lnTo>
                <a:lnTo>
                  <a:pt x="4490" y="3854"/>
                </a:lnTo>
                <a:lnTo>
                  <a:pt x="4453" y="3800"/>
                </a:lnTo>
                <a:lnTo>
                  <a:pt x="4460" y="3789"/>
                </a:lnTo>
                <a:lnTo>
                  <a:pt x="4496" y="3746"/>
                </a:lnTo>
                <a:lnTo>
                  <a:pt x="4525" y="3704"/>
                </a:lnTo>
                <a:lnTo>
                  <a:pt x="4525" y="3675"/>
                </a:lnTo>
                <a:lnTo>
                  <a:pt x="4512" y="3644"/>
                </a:lnTo>
                <a:lnTo>
                  <a:pt x="4525" y="3614"/>
                </a:lnTo>
                <a:lnTo>
                  <a:pt x="4540" y="3614"/>
                </a:lnTo>
                <a:lnTo>
                  <a:pt x="4560" y="3590"/>
                </a:lnTo>
                <a:lnTo>
                  <a:pt x="4560" y="3565"/>
                </a:lnTo>
                <a:lnTo>
                  <a:pt x="4604" y="3511"/>
                </a:lnTo>
                <a:lnTo>
                  <a:pt x="4604" y="3470"/>
                </a:lnTo>
                <a:lnTo>
                  <a:pt x="4624" y="3464"/>
                </a:lnTo>
                <a:lnTo>
                  <a:pt x="4639" y="3452"/>
                </a:lnTo>
                <a:lnTo>
                  <a:pt x="4670" y="3416"/>
                </a:lnTo>
                <a:lnTo>
                  <a:pt x="4717" y="3397"/>
                </a:lnTo>
                <a:lnTo>
                  <a:pt x="4790" y="3410"/>
                </a:lnTo>
                <a:lnTo>
                  <a:pt x="4803" y="3420"/>
                </a:lnTo>
                <a:lnTo>
                  <a:pt x="4803" y="3452"/>
                </a:lnTo>
                <a:lnTo>
                  <a:pt x="4846" y="3475"/>
                </a:lnTo>
                <a:lnTo>
                  <a:pt x="4904" y="3487"/>
                </a:lnTo>
                <a:lnTo>
                  <a:pt x="4926" y="3493"/>
                </a:lnTo>
                <a:lnTo>
                  <a:pt x="4976" y="3487"/>
                </a:lnTo>
                <a:lnTo>
                  <a:pt x="5083" y="3506"/>
                </a:lnTo>
                <a:lnTo>
                  <a:pt x="5112" y="3511"/>
                </a:lnTo>
                <a:lnTo>
                  <a:pt x="5162" y="3565"/>
                </a:lnTo>
                <a:lnTo>
                  <a:pt x="5205" y="3668"/>
                </a:lnTo>
                <a:lnTo>
                  <a:pt x="5254" y="3704"/>
                </a:lnTo>
                <a:lnTo>
                  <a:pt x="5362" y="3741"/>
                </a:lnTo>
                <a:lnTo>
                  <a:pt x="5383" y="3722"/>
                </a:lnTo>
                <a:lnTo>
                  <a:pt x="5383" y="3668"/>
                </a:lnTo>
                <a:lnTo>
                  <a:pt x="5389" y="3614"/>
                </a:lnTo>
                <a:lnTo>
                  <a:pt x="5420" y="3590"/>
                </a:lnTo>
                <a:lnTo>
                  <a:pt x="5396" y="3519"/>
                </a:lnTo>
                <a:lnTo>
                  <a:pt x="5355" y="3487"/>
                </a:lnTo>
                <a:lnTo>
                  <a:pt x="5299" y="3427"/>
                </a:lnTo>
                <a:lnTo>
                  <a:pt x="5205" y="3374"/>
                </a:lnTo>
                <a:lnTo>
                  <a:pt x="5141" y="3301"/>
                </a:lnTo>
                <a:lnTo>
                  <a:pt x="5011" y="3259"/>
                </a:lnTo>
                <a:lnTo>
                  <a:pt x="4963" y="3229"/>
                </a:lnTo>
                <a:lnTo>
                  <a:pt x="4898" y="3222"/>
                </a:lnTo>
                <a:lnTo>
                  <a:pt x="4867" y="3206"/>
                </a:lnTo>
                <a:lnTo>
                  <a:pt x="4790" y="3152"/>
                </a:lnTo>
                <a:lnTo>
                  <a:pt x="4711" y="3109"/>
                </a:lnTo>
                <a:lnTo>
                  <a:pt x="4670" y="3103"/>
                </a:lnTo>
                <a:lnTo>
                  <a:pt x="4453" y="3030"/>
                </a:lnTo>
                <a:lnTo>
                  <a:pt x="4368" y="3013"/>
                </a:lnTo>
                <a:lnTo>
                  <a:pt x="4290" y="2971"/>
                </a:lnTo>
                <a:lnTo>
                  <a:pt x="4211" y="2941"/>
                </a:lnTo>
                <a:lnTo>
                  <a:pt x="4161" y="2892"/>
                </a:lnTo>
                <a:lnTo>
                  <a:pt x="4147" y="2868"/>
                </a:lnTo>
                <a:lnTo>
                  <a:pt x="4189" y="2802"/>
                </a:lnTo>
                <a:lnTo>
                  <a:pt x="4247" y="2766"/>
                </a:lnTo>
                <a:lnTo>
                  <a:pt x="4268" y="2742"/>
                </a:lnTo>
                <a:lnTo>
                  <a:pt x="4268" y="2700"/>
                </a:lnTo>
                <a:lnTo>
                  <a:pt x="4247" y="2677"/>
                </a:lnTo>
                <a:lnTo>
                  <a:pt x="4211" y="2658"/>
                </a:lnTo>
                <a:lnTo>
                  <a:pt x="4110" y="2677"/>
                </a:lnTo>
                <a:lnTo>
                  <a:pt x="4011" y="2677"/>
                </a:lnTo>
                <a:lnTo>
                  <a:pt x="3925" y="2693"/>
                </a:lnTo>
                <a:lnTo>
                  <a:pt x="3832" y="2687"/>
                </a:lnTo>
                <a:lnTo>
                  <a:pt x="3811" y="2693"/>
                </a:lnTo>
                <a:lnTo>
                  <a:pt x="3774" y="2687"/>
                </a:lnTo>
                <a:lnTo>
                  <a:pt x="3746" y="2677"/>
                </a:lnTo>
                <a:lnTo>
                  <a:pt x="3709" y="2651"/>
                </a:lnTo>
                <a:lnTo>
                  <a:pt x="3661" y="2640"/>
                </a:lnTo>
                <a:lnTo>
                  <a:pt x="3609" y="2616"/>
                </a:lnTo>
                <a:lnTo>
                  <a:pt x="3588" y="2598"/>
                </a:lnTo>
                <a:lnTo>
                  <a:pt x="3581" y="2568"/>
                </a:lnTo>
                <a:lnTo>
                  <a:pt x="3496" y="2532"/>
                </a:lnTo>
                <a:lnTo>
                  <a:pt x="3475" y="2501"/>
                </a:lnTo>
                <a:lnTo>
                  <a:pt x="3424" y="2459"/>
                </a:lnTo>
                <a:lnTo>
                  <a:pt x="3373" y="2441"/>
                </a:lnTo>
                <a:lnTo>
                  <a:pt x="3324" y="2399"/>
                </a:lnTo>
                <a:lnTo>
                  <a:pt x="3260" y="2320"/>
                </a:lnTo>
                <a:lnTo>
                  <a:pt x="3231" y="2261"/>
                </a:lnTo>
                <a:lnTo>
                  <a:pt x="3210" y="2194"/>
                </a:lnTo>
                <a:lnTo>
                  <a:pt x="3173" y="2092"/>
                </a:lnTo>
                <a:lnTo>
                  <a:pt x="3110" y="1955"/>
                </a:lnTo>
                <a:lnTo>
                  <a:pt x="3095" y="1893"/>
                </a:lnTo>
                <a:lnTo>
                  <a:pt x="3067" y="1833"/>
                </a:lnTo>
                <a:lnTo>
                  <a:pt x="3045" y="1816"/>
                </a:lnTo>
                <a:lnTo>
                  <a:pt x="3030" y="1810"/>
                </a:lnTo>
                <a:lnTo>
                  <a:pt x="2994" y="1810"/>
                </a:lnTo>
                <a:lnTo>
                  <a:pt x="2916" y="1779"/>
                </a:lnTo>
                <a:lnTo>
                  <a:pt x="2803" y="1695"/>
                </a:lnTo>
                <a:lnTo>
                  <a:pt x="2722" y="1647"/>
                </a:lnTo>
                <a:lnTo>
                  <a:pt x="2680" y="1635"/>
                </a:lnTo>
                <a:lnTo>
                  <a:pt x="2637" y="1606"/>
                </a:lnTo>
                <a:lnTo>
                  <a:pt x="2608" y="1569"/>
                </a:lnTo>
                <a:lnTo>
                  <a:pt x="2573" y="1552"/>
                </a:lnTo>
                <a:lnTo>
                  <a:pt x="2495" y="1424"/>
                </a:lnTo>
                <a:lnTo>
                  <a:pt x="2479" y="1389"/>
                </a:lnTo>
                <a:lnTo>
                  <a:pt x="2479" y="1335"/>
                </a:lnTo>
                <a:lnTo>
                  <a:pt x="2458" y="1244"/>
                </a:lnTo>
                <a:lnTo>
                  <a:pt x="2458" y="1185"/>
                </a:lnTo>
                <a:lnTo>
                  <a:pt x="2467" y="1172"/>
                </a:lnTo>
                <a:lnTo>
                  <a:pt x="2471" y="1172"/>
                </a:lnTo>
                <a:lnTo>
                  <a:pt x="2495" y="1190"/>
                </a:lnTo>
                <a:lnTo>
                  <a:pt x="2531" y="1185"/>
                </a:lnTo>
                <a:lnTo>
                  <a:pt x="2564" y="1106"/>
                </a:lnTo>
                <a:lnTo>
                  <a:pt x="2560" y="1089"/>
                </a:lnTo>
                <a:lnTo>
                  <a:pt x="2531" y="1064"/>
                </a:lnTo>
                <a:lnTo>
                  <a:pt x="2495" y="1004"/>
                </a:lnTo>
                <a:lnTo>
                  <a:pt x="2488" y="961"/>
                </a:lnTo>
                <a:lnTo>
                  <a:pt x="2458" y="967"/>
                </a:lnTo>
                <a:lnTo>
                  <a:pt x="2458" y="938"/>
                </a:lnTo>
                <a:lnTo>
                  <a:pt x="2471" y="895"/>
                </a:lnTo>
                <a:lnTo>
                  <a:pt x="2471" y="872"/>
                </a:lnTo>
                <a:lnTo>
                  <a:pt x="2495" y="842"/>
                </a:lnTo>
                <a:lnTo>
                  <a:pt x="2560" y="812"/>
                </a:lnTo>
                <a:lnTo>
                  <a:pt x="2564" y="812"/>
                </a:lnTo>
                <a:lnTo>
                  <a:pt x="2573" y="824"/>
                </a:lnTo>
                <a:lnTo>
                  <a:pt x="2564" y="853"/>
                </a:lnTo>
                <a:lnTo>
                  <a:pt x="2573" y="853"/>
                </a:lnTo>
                <a:lnTo>
                  <a:pt x="2660" y="824"/>
                </a:lnTo>
                <a:lnTo>
                  <a:pt x="2701" y="793"/>
                </a:lnTo>
                <a:lnTo>
                  <a:pt x="2731" y="782"/>
                </a:lnTo>
                <a:lnTo>
                  <a:pt x="2758" y="763"/>
                </a:lnTo>
                <a:lnTo>
                  <a:pt x="2817" y="763"/>
                </a:lnTo>
                <a:lnTo>
                  <a:pt x="2845" y="746"/>
                </a:lnTo>
                <a:lnTo>
                  <a:pt x="2858" y="703"/>
                </a:lnTo>
                <a:lnTo>
                  <a:pt x="2887" y="692"/>
                </a:lnTo>
                <a:lnTo>
                  <a:pt x="2930" y="696"/>
                </a:lnTo>
                <a:lnTo>
                  <a:pt x="2994" y="727"/>
                </a:lnTo>
                <a:lnTo>
                  <a:pt x="3022" y="714"/>
                </a:lnTo>
                <a:lnTo>
                  <a:pt x="3054" y="692"/>
                </a:lnTo>
                <a:lnTo>
                  <a:pt x="3087" y="703"/>
                </a:lnTo>
                <a:lnTo>
                  <a:pt x="3130" y="739"/>
                </a:lnTo>
                <a:lnTo>
                  <a:pt x="3146" y="788"/>
                </a:lnTo>
                <a:lnTo>
                  <a:pt x="3173" y="782"/>
                </a:lnTo>
                <a:lnTo>
                  <a:pt x="3188" y="763"/>
                </a:lnTo>
                <a:lnTo>
                  <a:pt x="3195" y="733"/>
                </a:lnTo>
                <a:lnTo>
                  <a:pt x="3152" y="696"/>
                </a:lnTo>
                <a:lnTo>
                  <a:pt x="3117" y="667"/>
                </a:lnTo>
                <a:lnTo>
                  <a:pt x="3074" y="649"/>
                </a:lnTo>
                <a:lnTo>
                  <a:pt x="3074" y="630"/>
                </a:lnTo>
                <a:lnTo>
                  <a:pt x="3081" y="589"/>
                </a:lnTo>
                <a:lnTo>
                  <a:pt x="3074" y="571"/>
                </a:lnTo>
                <a:lnTo>
                  <a:pt x="3030" y="571"/>
                </a:lnTo>
                <a:lnTo>
                  <a:pt x="3022" y="564"/>
                </a:lnTo>
                <a:lnTo>
                  <a:pt x="3030" y="541"/>
                </a:lnTo>
                <a:lnTo>
                  <a:pt x="3074" y="504"/>
                </a:lnTo>
                <a:lnTo>
                  <a:pt x="3081" y="488"/>
                </a:lnTo>
                <a:lnTo>
                  <a:pt x="3081" y="469"/>
                </a:lnTo>
                <a:lnTo>
                  <a:pt x="3045" y="463"/>
                </a:lnTo>
                <a:lnTo>
                  <a:pt x="3022" y="444"/>
                </a:lnTo>
                <a:lnTo>
                  <a:pt x="2994" y="438"/>
                </a:lnTo>
                <a:lnTo>
                  <a:pt x="2981" y="403"/>
                </a:lnTo>
                <a:lnTo>
                  <a:pt x="3010" y="372"/>
                </a:lnTo>
                <a:lnTo>
                  <a:pt x="3037" y="355"/>
                </a:lnTo>
                <a:lnTo>
                  <a:pt x="3102" y="325"/>
                </a:lnTo>
                <a:lnTo>
                  <a:pt x="3110" y="306"/>
                </a:lnTo>
                <a:lnTo>
                  <a:pt x="3087" y="295"/>
                </a:lnTo>
                <a:lnTo>
                  <a:pt x="3058" y="282"/>
                </a:lnTo>
                <a:lnTo>
                  <a:pt x="2837" y="277"/>
                </a:lnTo>
                <a:lnTo>
                  <a:pt x="2752" y="247"/>
                </a:lnTo>
                <a:lnTo>
                  <a:pt x="2715" y="240"/>
                </a:lnTo>
                <a:lnTo>
                  <a:pt x="2687" y="247"/>
                </a:lnTo>
                <a:lnTo>
                  <a:pt x="2587" y="222"/>
                </a:lnTo>
                <a:lnTo>
                  <a:pt x="2544" y="211"/>
                </a:lnTo>
                <a:lnTo>
                  <a:pt x="2508" y="174"/>
                </a:lnTo>
                <a:lnTo>
                  <a:pt x="2488" y="108"/>
                </a:lnTo>
                <a:lnTo>
                  <a:pt x="2458" y="85"/>
                </a:lnTo>
                <a:lnTo>
                  <a:pt x="2444" y="42"/>
                </a:lnTo>
                <a:lnTo>
                  <a:pt x="2471" y="18"/>
                </a:lnTo>
                <a:lnTo>
                  <a:pt x="2467" y="0"/>
                </a:lnTo>
                <a:lnTo>
                  <a:pt x="2359" y="35"/>
                </a:lnTo>
                <a:lnTo>
                  <a:pt x="2080" y="35"/>
                </a:lnTo>
                <a:lnTo>
                  <a:pt x="2037" y="55"/>
                </a:lnTo>
                <a:lnTo>
                  <a:pt x="1973" y="132"/>
                </a:lnTo>
                <a:lnTo>
                  <a:pt x="1936" y="138"/>
                </a:lnTo>
                <a:lnTo>
                  <a:pt x="1851" y="126"/>
                </a:lnTo>
                <a:lnTo>
                  <a:pt x="1820" y="101"/>
                </a:lnTo>
                <a:lnTo>
                  <a:pt x="1786" y="101"/>
                </a:lnTo>
                <a:lnTo>
                  <a:pt x="1743" y="91"/>
                </a:lnTo>
                <a:lnTo>
                  <a:pt x="1700" y="167"/>
                </a:lnTo>
                <a:lnTo>
                  <a:pt x="1700" y="198"/>
                </a:lnTo>
                <a:lnTo>
                  <a:pt x="1743" y="234"/>
                </a:lnTo>
                <a:lnTo>
                  <a:pt x="1730" y="252"/>
                </a:lnTo>
                <a:lnTo>
                  <a:pt x="1708" y="258"/>
                </a:lnTo>
                <a:lnTo>
                  <a:pt x="1657" y="258"/>
                </a:lnTo>
                <a:lnTo>
                  <a:pt x="1614" y="234"/>
                </a:lnTo>
                <a:lnTo>
                  <a:pt x="1579" y="222"/>
                </a:lnTo>
                <a:lnTo>
                  <a:pt x="1565" y="234"/>
                </a:lnTo>
                <a:lnTo>
                  <a:pt x="1543" y="258"/>
                </a:lnTo>
                <a:lnTo>
                  <a:pt x="1543" y="289"/>
                </a:lnTo>
                <a:lnTo>
                  <a:pt x="1579" y="330"/>
                </a:lnTo>
                <a:lnTo>
                  <a:pt x="1570" y="361"/>
                </a:lnTo>
                <a:lnTo>
                  <a:pt x="1570" y="403"/>
                </a:lnTo>
                <a:lnTo>
                  <a:pt x="1565" y="421"/>
                </a:lnTo>
                <a:lnTo>
                  <a:pt x="1487" y="372"/>
                </a:lnTo>
                <a:lnTo>
                  <a:pt x="1442" y="355"/>
                </a:lnTo>
                <a:lnTo>
                  <a:pt x="1400" y="372"/>
                </a:lnTo>
                <a:lnTo>
                  <a:pt x="1329" y="372"/>
                </a:lnTo>
                <a:lnTo>
                  <a:pt x="1293" y="355"/>
                </a:lnTo>
                <a:lnTo>
                  <a:pt x="1271" y="300"/>
                </a:lnTo>
                <a:lnTo>
                  <a:pt x="1257" y="289"/>
                </a:lnTo>
                <a:lnTo>
                  <a:pt x="1220" y="282"/>
                </a:lnTo>
                <a:lnTo>
                  <a:pt x="1207" y="289"/>
                </a:lnTo>
                <a:lnTo>
                  <a:pt x="1207" y="343"/>
                </a:lnTo>
                <a:lnTo>
                  <a:pt x="1192" y="372"/>
                </a:lnTo>
                <a:lnTo>
                  <a:pt x="1142" y="444"/>
                </a:lnTo>
                <a:lnTo>
                  <a:pt x="1091" y="488"/>
                </a:lnTo>
                <a:lnTo>
                  <a:pt x="1085" y="517"/>
                </a:lnTo>
                <a:lnTo>
                  <a:pt x="1085" y="589"/>
                </a:lnTo>
                <a:lnTo>
                  <a:pt x="1065" y="607"/>
                </a:lnTo>
                <a:lnTo>
                  <a:pt x="1000" y="541"/>
                </a:lnTo>
                <a:lnTo>
                  <a:pt x="992" y="488"/>
                </a:lnTo>
                <a:lnTo>
                  <a:pt x="972" y="475"/>
                </a:lnTo>
                <a:lnTo>
                  <a:pt x="949" y="469"/>
                </a:lnTo>
                <a:lnTo>
                  <a:pt x="914" y="457"/>
                </a:lnTo>
                <a:lnTo>
                  <a:pt x="884" y="421"/>
                </a:lnTo>
                <a:lnTo>
                  <a:pt x="855" y="403"/>
                </a:lnTo>
                <a:lnTo>
                  <a:pt x="848" y="361"/>
                </a:lnTo>
                <a:lnTo>
                  <a:pt x="848" y="318"/>
                </a:lnTo>
                <a:lnTo>
                  <a:pt x="848" y="300"/>
                </a:lnTo>
                <a:lnTo>
                  <a:pt x="828" y="295"/>
                </a:lnTo>
                <a:lnTo>
                  <a:pt x="757" y="343"/>
                </a:lnTo>
                <a:lnTo>
                  <a:pt x="698" y="355"/>
                </a:lnTo>
                <a:lnTo>
                  <a:pt x="692" y="366"/>
                </a:lnTo>
                <a:lnTo>
                  <a:pt x="716" y="403"/>
                </a:lnTo>
                <a:lnTo>
                  <a:pt x="716" y="421"/>
                </a:lnTo>
                <a:lnTo>
                  <a:pt x="685" y="444"/>
                </a:lnTo>
                <a:lnTo>
                  <a:pt x="627" y="482"/>
                </a:lnTo>
                <a:lnTo>
                  <a:pt x="586" y="535"/>
                </a:lnTo>
                <a:lnTo>
                  <a:pt x="571" y="547"/>
                </a:lnTo>
                <a:lnTo>
                  <a:pt x="521" y="535"/>
                </a:lnTo>
                <a:lnTo>
                  <a:pt x="478" y="511"/>
                </a:lnTo>
                <a:lnTo>
                  <a:pt x="434" y="511"/>
                </a:lnTo>
                <a:lnTo>
                  <a:pt x="393" y="523"/>
                </a:lnTo>
                <a:lnTo>
                  <a:pt x="332" y="523"/>
                </a:lnTo>
                <a:lnTo>
                  <a:pt x="298" y="541"/>
                </a:lnTo>
                <a:lnTo>
                  <a:pt x="262" y="547"/>
                </a:lnTo>
                <a:lnTo>
                  <a:pt x="206" y="535"/>
                </a:lnTo>
                <a:lnTo>
                  <a:pt x="133" y="571"/>
                </a:lnTo>
                <a:lnTo>
                  <a:pt x="133" y="589"/>
                </a:lnTo>
                <a:lnTo>
                  <a:pt x="133" y="620"/>
                </a:lnTo>
                <a:lnTo>
                  <a:pt x="133" y="643"/>
                </a:lnTo>
                <a:lnTo>
                  <a:pt x="170" y="660"/>
                </a:lnTo>
                <a:lnTo>
                  <a:pt x="177" y="667"/>
                </a:lnTo>
                <a:lnTo>
                  <a:pt x="177" y="709"/>
                </a:lnTo>
                <a:lnTo>
                  <a:pt x="235" y="763"/>
                </a:lnTo>
                <a:lnTo>
                  <a:pt x="235" y="769"/>
                </a:lnTo>
                <a:lnTo>
                  <a:pt x="249" y="793"/>
                </a:lnTo>
                <a:lnTo>
                  <a:pt x="226" y="824"/>
                </a:lnTo>
                <a:lnTo>
                  <a:pt x="226" y="860"/>
                </a:lnTo>
                <a:lnTo>
                  <a:pt x="213" y="872"/>
                </a:lnTo>
                <a:lnTo>
                  <a:pt x="163" y="891"/>
                </a:lnTo>
                <a:lnTo>
                  <a:pt x="141" y="914"/>
                </a:lnTo>
                <a:lnTo>
                  <a:pt x="120" y="919"/>
                </a:lnTo>
                <a:lnTo>
                  <a:pt x="57" y="914"/>
                </a:lnTo>
                <a:lnTo>
                  <a:pt x="35" y="919"/>
                </a:lnTo>
                <a:lnTo>
                  <a:pt x="0" y="945"/>
                </a:lnTo>
              </a:path>
            </a:pathLst>
          </a:custGeom>
          <a:gradFill rotWithShape="1">
            <a:gsLst>
              <a:gs pos="0">
                <a:schemeClr val="accent1"/>
              </a:gs>
              <a:gs pos="100000">
                <a:srgbClr val="FFFFFF"/>
              </a:gs>
            </a:gsLst>
            <a:lin ang="5400000" scaled="1"/>
          </a:gradFill>
          <a:ln w="0">
            <a:solidFill>
              <a:schemeClr val="tx1"/>
            </a:solidFill>
            <a:prstDash val="solid"/>
            <a:round/>
            <a:headEnd/>
            <a:tailEnd/>
          </a:ln>
        </p:spPr>
        <p:txBody>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it-IT" sz="1400">
              <a:latin typeface="+mn-lt"/>
            </a:endParaRPr>
          </a:p>
        </p:txBody>
      </p:sp>
      <p:sp>
        <p:nvSpPr>
          <p:cNvPr id="5" name="Freeform 6"/>
          <p:cNvSpPr>
            <a:spLocks/>
          </p:cNvSpPr>
          <p:nvPr/>
        </p:nvSpPr>
        <p:spPr bwMode="auto">
          <a:xfrm>
            <a:off x="6362700" y="4419600"/>
            <a:ext cx="1357313" cy="688975"/>
          </a:xfrm>
          <a:custGeom>
            <a:avLst/>
            <a:gdLst>
              <a:gd name="T0" fmla="*/ 2147483647 w 1581"/>
              <a:gd name="T1" fmla="*/ 2147483647 h 865"/>
              <a:gd name="T2" fmla="*/ 2147483647 w 1581"/>
              <a:gd name="T3" fmla="*/ 2147483647 h 865"/>
              <a:gd name="T4" fmla="*/ 2147483647 w 1581"/>
              <a:gd name="T5" fmla="*/ 2147483647 h 865"/>
              <a:gd name="T6" fmla="*/ 2147483647 w 1581"/>
              <a:gd name="T7" fmla="*/ 2147483647 h 865"/>
              <a:gd name="T8" fmla="*/ 2147483647 w 1581"/>
              <a:gd name="T9" fmla="*/ 2147483647 h 865"/>
              <a:gd name="T10" fmla="*/ 2147483647 w 1581"/>
              <a:gd name="T11" fmla="*/ 2147483647 h 865"/>
              <a:gd name="T12" fmla="*/ 2147483647 w 1581"/>
              <a:gd name="T13" fmla="*/ 2147483647 h 865"/>
              <a:gd name="T14" fmla="*/ 2147483647 w 1581"/>
              <a:gd name="T15" fmla="*/ 2147483647 h 865"/>
              <a:gd name="T16" fmla="*/ 2147483647 w 1581"/>
              <a:gd name="T17" fmla="*/ 2147483647 h 865"/>
              <a:gd name="T18" fmla="*/ 2147483647 w 1581"/>
              <a:gd name="T19" fmla="*/ 2147483647 h 865"/>
              <a:gd name="T20" fmla="*/ 2147483647 w 1581"/>
              <a:gd name="T21" fmla="*/ 2147483647 h 865"/>
              <a:gd name="T22" fmla="*/ 2147483647 w 1581"/>
              <a:gd name="T23" fmla="*/ 2147483647 h 865"/>
              <a:gd name="T24" fmla="*/ 2147483647 w 1581"/>
              <a:gd name="T25" fmla="*/ 2147483647 h 865"/>
              <a:gd name="T26" fmla="*/ 2147483647 w 1581"/>
              <a:gd name="T27" fmla="*/ 2147483647 h 865"/>
              <a:gd name="T28" fmla="*/ 2147483647 w 1581"/>
              <a:gd name="T29" fmla="*/ 2147483647 h 865"/>
              <a:gd name="T30" fmla="*/ 2147483647 w 1581"/>
              <a:gd name="T31" fmla="*/ 2147483647 h 865"/>
              <a:gd name="T32" fmla="*/ 2147483647 w 1581"/>
              <a:gd name="T33" fmla="*/ 2147483647 h 865"/>
              <a:gd name="T34" fmla="*/ 2147483647 w 1581"/>
              <a:gd name="T35" fmla="*/ 2147483647 h 865"/>
              <a:gd name="T36" fmla="*/ 2147483647 w 1581"/>
              <a:gd name="T37" fmla="*/ 2147483647 h 865"/>
              <a:gd name="T38" fmla="*/ 2147483647 w 1581"/>
              <a:gd name="T39" fmla="*/ 2147483647 h 865"/>
              <a:gd name="T40" fmla="*/ 2147483647 w 1581"/>
              <a:gd name="T41" fmla="*/ 2147483647 h 865"/>
              <a:gd name="T42" fmla="*/ 2147483647 w 1581"/>
              <a:gd name="T43" fmla="*/ 2147483647 h 865"/>
              <a:gd name="T44" fmla="*/ 2147483647 w 1581"/>
              <a:gd name="T45" fmla="*/ 2147483647 h 865"/>
              <a:gd name="T46" fmla="*/ 2147483647 w 1581"/>
              <a:gd name="T47" fmla="*/ 2147483647 h 865"/>
              <a:gd name="T48" fmla="*/ 2147483647 w 1581"/>
              <a:gd name="T49" fmla="*/ 0 h 865"/>
              <a:gd name="T50" fmla="*/ 2147483647 w 1581"/>
              <a:gd name="T51" fmla="*/ 2147483647 h 865"/>
              <a:gd name="T52" fmla="*/ 2147483647 w 1581"/>
              <a:gd name="T53" fmla="*/ 2147483647 h 865"/>
              <a:gd name="T54" fmla="*/ 2147483647 w 1581"/>
              <a:gd name="T55" fmla="*/ 2147483647 h 865"/>
              <a:gd name="T56" fmla="*/ 2147483647 w 1581"/>
              <a:gd name="T57" fmla="*/ 2147483647 h 865"/>
              <a:gd name="T58" fmla="*/ 2147483647 w 1581"/>
              <a:gd name="T59" fmla="*/ 2147483647 h 865"/>
              <a:gd name="T60" fmla="*/ 2147483647 w 1581"/>
              <a:gd name="T61" fmla="*/ 2147483647 h 865"/>
              <a:gd name="T62" fmla="*/ 2147483647 w 1581"/>
              <a:gd name="T63" fmla="*/ 2147483647 h 865"/>
              <a:gd name="T64" fmla="*/ 2147483647 w 1581"/>
              <a:gd name="T65" fmla="*/ 2147483647 h 865"/>
              <a:gd name="T66" fmla="*/ 2147483647 w 1581"/>
              <a:gd name="T67" fmla="*/ 2147483647 h 865"/>
              <a:gd name="T68" fmla="*/ 2147483647 w 1581"/>
              <a:gd name="T69" fmla="*/ 2147483647 h 865"/>
              <a:gd name="T70" fmla="*/ 2147483647 w 1581"/>
              <a:gd name="T71" fmla="*/ 2147483647 h 865"/>
              <a:gd name="T72" fmla="*/ 2147483647 w 1581"/>
              <a:gd name="T73" fmla="*/ 2147483647 h 865"/>
              <a:gd name="T74" fmla="*/ 2147483647 w 1581"/>
              <a:gd name="T75" fmla="*/ 2147483647 h 865"/>
              <a:gd name="T76" fmla="*/ 2147483647 w 1581"/>
              <a:gd name="T77" fmla="*/ 2147483647 h 865"/>
              <a:gd name="T78" fmla="*/ 2147483647 w 1581"/>
              <a:gd name="T79" fmla="*/ 2147483647 h 865"/>
              <a:gd name="T80" fmla="*/ 2147483647 w 1581"/>
              <a:gd name="T81" fmla="*/ 2147483647 h 865"/>
              <a:gd name="T82" fmla="*/ 2147483647 w 1581"/>
              <a:gd name="T83" fmla="*/ 2147483647 h 865"/>
              <a:gd name="T84" fmla="*/ 2147483647 w 1581"/>
              <a:gd name="T85" fmla="*/ 2147483647 h 865"/>
              <a:gd name="T86" fmla="*/ 2147483647 w 1581"/>
              <a:gd name="T87" fmla="*/ 2147483647 h 865"/>
              <a:gd name="T88" fmla="*/ 2147483647 w 1581"/>
              <a:gd name="T89" fmla="*/ 2147483647 h 865"/>
              <a:gd name="T90" fmla="*/ 0 w 1581"/>
              <a:gd name="T91" fmla="*/ 2147483647 h 8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865"/>
              <a:gd name="T140" fmla="*/ 1581 w 1581"/>
              <a:gd name="T141" fmla="*/ 865 h 8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865">
                <a:moveTo>
                  <a:pt x="0" y="264"/>
                </a:moveTo>
                <a:lnTo>
                  <a:pt x="7" y="294"/>
                </a:lnTo>
                <a:lnTo>
                  <a:pt x="23" y="329"/>
                </a:lnTo>
                <a:lnTo>
                  <a:pt x="36" y="348"/>
                </a:lnTo>
                <a:lnTo>
                  <a:pt x="79" y="360"/>
                </a:lnTo>
                <a:lnTo>
                  <a:pt x="100" y="389"/>
                </a:lnTo>
                <a:lnTo>
                  <a:pt x="129" y="396"/>
                </a:lnTo>
                <a:lnTo>
                  <a:pt x="207" y="389"/>
                </a:lnTo>
                <a:lnTo>
                  <a:pt x="250" y="396"/>
                </a:lnTo>
                <a:lnTo>
                  <a:pt x="309" y="433"/>
                </a:lnTo>
                <a:lnTo>
                  <a:pt x="372" y="450"/>
                </a:lnTo>
                <a:lnTo>
                  <a:pt x="429" y="497"/>
                </a:lnTo>
                <a:lnTo>
                  <a:pt x="502" y="534"/>
                </a:lnTo>
                <a:lnTo>
                  <a:pt x="566" y="552"/>
                </a:lnTo>
                <a:lnTo>
                  <a:pt x="579" y="559"/>
                </a:lnTo>
                <a:lnTo>
                  <a:pt x="615" y="582"/>
                </a:lnTo>
                <a:lnTo>
                  <a:pt x="723" y="632"/>
                </a:lnTo>
                <a:lnTo>
                  <a:pt x="758" y="642"/>
                </a:lnTo>
                <a:lnTo>
                  <a:pt x="816" y="636"/>
                </a:lnTo>
                <a:lnTo>
                  <a:pt x="916" y="667"/>
                </a:lnTo>
                <a:lnTo>
                  <a:pt x="980" y="721"/>
                </a:lnTo>
                <a:lnTo>
                  <a:pt x="1036" y="793"/>
                </a:lnTo>
                <a:lnTo>
                  <a:pt x="1095" y="805"/>
                </a:lnTo>
                <a:lnTo>
                  <a:pt x="1122" y="828"/>
                </a:lnTo>
                <a:lnTo>
                  <a:pt x="1238" y="828"/>
                </a:lnTo>
                <a:lnTo>
                  <a:pt x="1260" y="836"/>
                </a:lnTo>
                <a:lnTo>
                  <a:pt x="1274" y="847"/>
                </a:lnTo>
                <a:lnTo>
                  <a:pt x="1317" y="865"/>
                </a:lnTo>
                <a:lnTo>
                  <a:pt x="1338" y="858"/>
                </a:lnTo>
                <a:lnTo>
                  <a:pt x="1353" y="847"/>
                </a:lnTo>
                <a:lnTo>
                  <a:pt x="1345" y="781"/>
                </a:lnTo>
                <a:lnTo>
                  <a:pt x="1358" y="745"/>
                </a:lnTo>
                <a:lnTo>
                  <a:pt x="1395" y="704"/>
                </a:lnTo>
                <a:lnTo>
                  <a:pt x="1438" y="679"/>
                </a:lnTo>
                <a:lnTo>
                  <a:pt x="1438" y="660"/>
                </a:lnTo>
                <a:lnTo>
                  <a:pt x="1388" y="595"/>
                </a:lnTo>
                <a:lnTo>
                  <a:pt x="1388" y="578"/>
                </a:lnTo>
                <a:lnTo>
                  <a:pt x="1402" y="552"/>
                </a:lnTo>
                <a:lnTo>
                  <a:pt x="1380" y="534"/>
                </a:lnTo>
                <a:lnTo>
                  <a:pt x="1338" y="523"/>
                </a:lnTo>
                <a:lnTo>
                  <a:pt x="1331" y="503"/>
                </a:lnTo>
                <a:lnTo>
                  <a:pt x="1324" y="467"/>
                </a:lnTo>
                <a:lnTo>
                  <a:pt x="1324" y="433"/>
                </a:lnTo>
                <a:lnTo>
                  <a:pt x="1358" y="383"/>
                </a:lnTo>
                <a:lnTo>
                  <a:pt x="1395" y="264"/>
                </a:lnTo>
                <a:lnTo>
                  <a:pt x="1523" y="96"/>
                </a:lnTo>
                <a:lnTo>
                  <a:pt x="1558" y="34"/>
                </a:lnTo>
                <a:lnTo>
                  <a:pt x="1581" y="23"/>
                </a:lnTo>
                <a:lnTo>
                  <a:pt x="1581" y="18"/>
                </a:lnTo>
                <a:lnTo>
                  <a:pt x="1537" y="0"/>
                </a:lnTo>
                <a:lnTo>
                  <a:pt x="1438" y="40"/>
                </a:lnTo>
                <a:lnTo>
                  <a:pt x="1395" y="40"/>
                </a:lnTo>
                <a:lnTo>
                  <a:pt x="1380" y="18"/>
                </a:lnTo>
                <a:lnTo>
                  <a:pt x="1367" y="66"/>
                </a:lnTo>
                <a:lnTo>
                  <a:pt x="1338" y="77"/>
                </a:lnTo>
                <a:lnTo>
                  <a:pt x="1310" y="89"/>
                </a:lnTo>
                <a:lnTo>
                  <a:pt x="1252" y="58"/>
                </a:lnTo>
                <a:lnTo>
                  <a:pt x="1201" y="66"/>
                </a:lnTo>
                <a:lnTo>
                  <a:pt x="1153" y="84"/>
                </a:lnTo>
                <a:lnTo>
                  <a:pt x="1101" y="120"/>
                </a:lnTo>
                <a:lnTo>
                  <a:pt x="1044" y="138"/>
                </a:lnTo>
                <a:lnTo>
                  <a:pt x="980" y="138"/>
                </a:lnTo>
                <a:lnTo>
                  <a:pt x="951" y="150"/>
                </a:lnTo>
                <a:lnTo>
                  <a:pt x="823" y="150"/>
                </a:lnTo>
                <a:lnTo>
                  <a:pt x="780" y="143"/>
                </a:lnTo>
                <a:lnTo>
                  <a:pt x="758" y="143"/>
                </a:lnTo>
                <a:lnTo>
                  <a:pt x="702" y="179"/>
                </a:lnTo>
                <a:lnTo>
                  <a:pt x="680" y="186"/>
                </a:lnTo>
                <a:lnTo>
                  <a:pt x="644" y="179"/>
                </a:lnTo>
                <a:lnTo>
                  <a:pt x="566" y="143"/>
                </a:lnTo>
                <a:lnTo>
                  <a:pt x="529" y="113"/>
                </a:lnTo>
                <a:lnTo>
                  <a:pt x="502" y="120"/>
                </a:lnTo>
                <a:lnTo>
                  <a:pt x="486" y="107"/>
                </a:lnTo>
                <a:lnTo>
                  <a:pt x="450" y="71"/>
                </a:lnTo>
                <a:lnTo>
                  <a:pt x="438" y="58"/>
                </a:lnTo>
                <a:lnTo>
                  <a:pt x="402" y="66"/>
                </a:lnTo>
                <a:lnTo>
                  <a:pt x="379" y="77"/>
                </a:lnTo>
                <a:lnTo>
                  <a:pt x="329" y="77"/>
                </a:lnTo>
                <a:lnTo>
                  <a:pt x="316" y="84"/>
                </a:lnTo>
                <a:lnTo>
                  <a:pt x="295" y="132"/>
                </a:lnTo>
                <a:lnTo>
                  <a:pt x="272" y="150"/>
                </a:lnTo>
                <a:lnTo>
                  <a:pt x="236" y="166"/>
                </a:lnTo>
                <a:lnTo>
                  <a:pt x="214" y="162"/>
                </a:lnTo>
                <a:lnTo>
                  <a:pt x="185" y="138"/>
                </a:lnTo>
                <a:lnTo>
                  <a:pt x="152" y="89"/>
                </a:lnTo>
                <a:lnTo>
                  <a:pt x="142" y="89"/>
                </a:lnTo>
                <a:lnTo>
                  <a:pt x="137" y="107"/>
                </a:lnTo>
                <a:lnTo>
                  <a:pt x="117" y="125"/>
                </a:lnTo>
                <a:lnTo>
                  <a:pt x="100" y="138"/>
                </a:lnTo>
                <a:lnTo>
                  <a:pt x="65" y="138"/>
                </a:lnTo>
                <a:lnTo>
                  <a:pt x="43" y="150"/>
                </a:lnTo>
                <a:lnTo>
                  <a:pt x="0" y="264"/>
                </a:lnTo>
              </a:path>
            </a:pathLst>
          </a:custGeom>
          <a:gradFill rotWithShape="1">
            <a:gsLst>
              <a:gs pos="0">
                <a:schemeClr val="accent1"/>
              </a:gs>
              <a:gs pos="100000">
                <a:srgbClr val="FFFFFF"/>
              </a:gs>
            </a:gsLst>
            <a:lin ang="5400000" scaled="1"/>
          </a:gradFill>
          <a:ln w="0">
            <a:solidFill>
              <a:schemeClr val="tx1"/>
            </a:solidFill>
            <a:prstDash val="solid"/>
            <a:round/>
            <a:headEnd/>
            <a:tailEnd/>
          </a:ln>
        </p:spPr>
        <p:txBody>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endParaRPr lang="it-IT" sz="1400">
              <a:latin typeface="+mn-lt"/>
            </a:endParaRPr>
          </a:p>
        </p:txBody>
      </p:sp>
      <p:sp>
        <p:nvSpPr>
          <p:cNvPr id="6" name="CasellaDiTesto 1"/>
          <p:cNvSpPr txBox="1">
            <a:spLocks noChangeArrowheads="1"/>
          </p:cNvSpPr>
          <p:nvPr/>
        </p:nvSpPr>
        <p:spPr bwMode="auto">
          <a:xfrm>
            <a:off x="4021138" y="566738"/>
            <a:ext cx="1020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dirty="0">
                <a:solidFill>
                  <a:schemeClr val="tx2"/>
                </a:solidFill>
                <a:latin typeface="+mn-lt"/>
              </a:rPr>
              <a:t>Malpensa</a:t>
            </a:r>
          </a:p>
        </p:txBody>
      </p:sp>
      <p:sp>
        <p:nvSpPr>
          <p:cNvPr id="7" name="CasellaDiTesto 2"/>
          <p:cNvSpPr txBox="1">
            <a:spLocks noChangeArrowheads="1"/>
          </p:cNvSpPr>
          <p:nvPr/>
        </p:nvSpPr>
        <p:spPr bwMode="auto">
          <a:xfrm>
            <a:off x="5084763" y="557213"/>
            <a:ext cx="785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a:solidFill>
                  <a:schemeClr val="tx2"/>
                </a:solidFill>
                <a:latin typeface="+mn-lt"/>
              </a:rPr>
              <a:t>Milano</a:t>
            </a:r>
          </a:p>
        </p:txBody>
      </p:sp>
      <p:sp>
        <p:nvSpPr>
          <p:cNvPr id="8" name="CasellaDiTesto 3"/>
          <p:cNvSpPr txBox="1">
            <a:spLocks noChangeArrowheads="1"/>
          </p:cNvSpPr>
          <p:nvPr/>
        </p:nvSpPr>
        <p:spPr bwMode="auto">
          <a:xfrm>
            <a:off x="3657600" y="879475"/>
            <a:ext cx="72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dirty="0">
                <a:solidFill>
                  <a:schemeClr val="tx2"/>
                </a:solidFill>
                <a:latin typeface="+mn-lt"/>
              </a:rPr>
              <a:t>Torino</a:t>
            </a:r>
          </a:p>
        </p:txBody>
      </p:sp>
      <p:sp>
        <p:nvSpPr>
          <p:cNvPr id="9" name="CasellaDiTesto 4"/>
          <p:cNvSpPr txBox="1">
            <a:spLocks noChangeArrowheads="1"/>
          </p:cNvSpPr>
          <p:nvPr/>
        </p:nvSpPr>
        <p:spPr bwMode="auto">
          <a:xfrm>
            <a:off x="6681788" y="533400"/>
            <a:ext cx="8620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dirty="0">
                <a:solidFill>
                  <a:schemeClr val="tx2"/>
                </a:solidFill>
                <a:latin typeface="+mn-lt"/>
              </a:rPr>
              <a:t>Verona</a:t>
            </a:r>
          </a:p>
        </p:txBody>
      </p:sp>
      <p:sp>
        <p:nvSpPr>
          <p:cNvPr id="10" name="CasellaDiTesto 5"/>
          <p:cNvSpPr txBox="1">
            <a:spLocks noChangeArrowheads="1"/>
          </p:cNvSpPr>
          <p:nvPr/>
        </p:nvSpPr>
        <p:spPr bwMode="auto">
          <a:xfrm>
            <a:off x="6761163" y="1371600"/>
            <a:ext cx="881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a:solidFill>
                  <a:schemeClr val="tx2"/>
                </a:solidFill>
                <a:latin typeface="+mn-lt"/>
              </a:rPr>
              <a:t>Bologna</a:t>
            </a:r>
          </a:p>
        </p:txBody>
      </p:sp>
      <p:sp>
        <p:nvSpPr>
          <p:cNvPr id="11" name="CasellaDiTesto 9"/>
          <p:cNvSpPr txBox="1">
            <a:spLocks noChangeArrowheads="1"/>
          </p:cNvSpPr>
          <p:nvPr/>
        </p:nvSpPr>
        <p:spPr bwMode="auto">
          <a:xfrm>
            <a:off x="7197725" y="1828800"/>
            <a:ext cx="828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a:solidFill>
                  <a:schemeClr val="tx2"/>
                </a:solidFill>
                <a:latin typeface="+mn-lt"/>
              </a:rPr>
              <a:t>Ancona</a:t>
            </a:r>
          </a:p>
        </p:txBody>
      </p:sp>
      <p:sp>
        <p:nvSpPr>
          <p:cNvPr id="12" name="CasellaDiTesto 10"/>
          <p:cNvSpPr txBox="1">
            <a:spLocks noChangeArrowheads="1"/>
          </p:cNvSpPr>
          <p:nvPr/>
        </p:nvSpPr>
        <p:spPr bwMode="auto">
          <a:xfrm>
            <a:off x="4267200" y="2060575"/>
            <a:ext cx="835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dirty="0">
                <a:solidFill>
                  <a:schemeClr val="tx2"/>
                </a:solidFill>
                <a:latin typeface="+mn-lt"/>
              </a:rPr>
              <a:t>Genova</a:t>
            </a:r>
          </a:p>
        </p:txBody>
      </p:sp>
      <p:sp>
        <p:nvSpPr>
          <p:cNvPr id="13" name="CasellaDiTesto 11"/>
          <p:cNvSpPr txBox="1">
            <a:spLocks noChangeArrowheads="1"/>
          </p:cNvSpPr>
          <p:nvPr/>
        </p:nvSpPr>
        <p:spPr bwMode="auto">
          <a:xfrm>
            <a:off x="5391150" y="3124200"/>
            <a:ext cx="6746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a:solidFill>
                  <a:schemeClr val="tx2"/>
                </a:solidFill>
                <a:latin typeface="+mn-lt"/>
              </a:rPr>
              <a:t>Roma</a:t>
            </a:r>
          </a:p>
        </p:txBody>
      </p:sp>
      <p:sp>
        <p:nvSpPr>
          <p:cNvPr id="14" name="CasellaDiTesto 12"/>
          <p:cNvSpPr txBox="1">
            <a:spLocks noChangeArrowheads="1"/>
          </p:cNvSpPr>
          <p:nvPr/>
        </p:nvSpPr>
        <p:spPr bwMode="auto">
          <a:xfrm>
            <a:off x="6353175" y="3581400"/>
            <a:ext cx="741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50000"/>
              </a:spcBef>
              <a:spcAft>
                <a:spcPct val="0"/>
              </a:spcAft>
              <a:defRPr b="1" kern="1200">
                <a:solidFill>
                  <a:schemeClr val="tx1"/>
                </a:solidFill>
                <a:latin typeface="Arial" charset="0"/>
                <a:ea typeface="+mn-ea"/>
                <a:cs typeface="+mn-cs"/>
              </a:defRPr>
            </a:lvl1pPr>
            <a:lvl2pPr marL="457200" algn="l" rtl="0" fontAlgn="base">
              <a:spcBef>
                <a:spcPct val="50000"/>
              </a:spcBef>
              <a:spcAft>
                <a:spcPct val="0"/>
              </a:spcAft>
              <a:defRPr b="1" kern="1200">
                <a:solidFill>
                  <a:schemeClr val="tx1"/>
                </a:solidFill>
                <a:latin typeface="Arial" charset="0"/>
                <a:ea typeface="+mn-ea"/>
                <a:cs typeface="+mn-cs"/>
              </a:defRPr>
            </a:lvl2pPr>
            <a:lvl3pPr marL="914400" algn="l" rtl="0" fontAlgn="base">
              <a:spcBef>
                <a:spcPct val="50000"/>
              </a:spcBef>
              <a:spcAft>
                <a:spcPct val="0"/>
              </a:spcAft>
              <a:defRPr b="1" kern="1200">
                <a:solidFill>
                  <a:schemeClr val="tx1"/>
                </a:solidFill>
                <a:latin typeface="Arial" charset="0"/>
                <a:ea typeface="+mn-ea"/>
                <a:cs typeface="+mn-cs"/>
              </a:defRPr>
            </a:lvl3pPr>
            <a:lvl4pPr marL="1371600" algn="l" rtl="0" fontAlgn="base">
              <a:spcBef>
                <a:spcPct val="50000"/>
              </a:spcBef>
              <a:spcAft>
                <a:spcPct val="0"/>
              </a:spcAft>
              <a:defRPr b="1" kern="1200">
                <a:solidFill>
                  <a:schemeClr val="tx1"/>
                </a:solidFill>
                <a:latin typeface="Arial" charset="0"/>
                <a:ea typeface="+mn-ea"/>
                <a:cs typeface="+mn-cs"/>
              </a:defRPr>
            </a:lvl4pPr>
            <a:lvl5pPr marL="1828800" algn="l" rtl="0" fontAlgn="base">
              <a:spcBef>
                <a:spcPct val="5000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it-IT" altLang="it-IT" sz="1600">
                <a:solidFill>
                  <a:schemeClr val="tx2"/>
                </a:solidFill>
                <a:latin typeface="+mn-lt"/>
              </a:rPr>
              <a:t>Napoli</a:t>
            </a:r>
          </a:p>
        </p:txBody>
      </p:sp>
      <p:cxnSp>
        <p:nvCxnSpPr>
          <p:cNvPr id="6157" name="Connettore 2 14"/>
          <p:cNvCxnSpPr>
            <a:cxnSpLocks noChangeShapeType="1"/>
          </p:cNvCxnSpPr>
          <p:nvPr/>
        </p:nvCxnSpPr>
        <p:spPr bwMode="auto">
          <a:xfrm flipV="1">
            <a:off x="4710113" y="1647825"/>
            <a:ext cx="527050" cy="457200"/>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58" name="Connettore 2 15"/>
          <p:cNvCxnSpPr>
            <a:cxnSpLocks noChangeShapeType="1"/>
          </p:cNvCxnSpPr>
          <p:nvPr/>
        </p:nvCxnSpPr>
        <p:spPr bwMode="auto">
          <a:xfrm flipV="1">
            <a:off x="5922963" y="2819400"/>
            <a:ext cx="609600" cy="228600"/>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59" name="Connettore 2 16"/>
          <p:cNvCxnSpPr>
            <a:cxnSpLocks noChangeShapeType="1"/>
          </p:cNvCxnSpPr>
          <p:nvPr/>
        </p:nvCxnSpPr>
        <p:spPr bwMode="auto">
          <a:xfrm flipV="1">
            <a:off x="6745288" y="3262313"/>
            <a:ext cx="417512" cy="319087"/>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60" name="Connettore 2 17"/>
          <p:cNvCxnSpPr>
            <a:cxnSpLocks noChangeShapeType="1"/>
          </p:cNvCxnSpPr>
          <p:nvPr/>
        </p:nvCxnSpPr>
        <p:spPr bwMode="auto">
          <a:xfrm>
            <a:off x="4313238" y="1152525"/>
            <a:ext cx="660400" cy="219075"/>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61" name="Connettore 2 18"/>
          <p:cNvCxnSpPr>
            <a:cxnSpLocks noChangeShapeType="1"/>
            <a:stCxn id="7" idx="2"/>
          </p:cNvCxnSpPr>
          <p:nvPr/>
        </p:nvCxnSpPr>
        <p:spPr bwMode="auto">
          <a:xfrm>
            <a:off x="5476875" y="896938"/>
            <a:ext cx="347663" cy="474662"/>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62" name="Connettore 2 19"/>
          <p:cNvCxnSpPr>
            <a:cxnSpLocks noChangeShapeType="1"/>
            <a:stCxn id="6" idx="2"/>
          </p:cNvCxnSpPr>
          <p:nvPr/>
        </p:nvCxnSpPr>
        <p:spPr bwMode="auto">
          <a:xfrm>
            <a:off x="4532313" y="906463"/>
            <a:ext cx="1090612" cy="360362"/>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63" name="Connettore 2 20"/>
          <p:cNvCxnSpPr>
            <a:cxnSpLocks noChangeShapeType="1"/>
          </p:cNvCxnSpPr>
          <p:nvPr/>
        </p:nvCxnSpPr>
        <p:spPr bwMode="auto">
          <a:xfrm flipH="1">
            <a:off x="6075363" y="1646238"/>
            <a:ext cx="806450" cy="0"/>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64" name="Connettore 2 21"/>
          <p:cNvCxnSpPr>
            <a:cxnSpLocks noChangeShapeType="1"/>
          </p:cNvCxnSpPr>
          <p:nvPr/>
        </p:nvCxnSpPr>
        <p:spPr bwMode="auto">
          <a:xfrm flipH="1">
            <a:off x="6075363" y="809625"/>
            <a:ext cx="803275" cy="561975"/>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cxnSp>
        <p:nvCxnSpPr>
          <p:cNvPr id="6165" name="Connettore 2 22"/>
          <p:cNvCxnSpPr>
            <a:cxnSpLocks noChangeShapeType="1"/>
          </p:cNvCxnSpPr>
          <p:nvPr/>
        </p:nvCxnSpPr>
        <p:spPr bwMode="auto">
          <a:xfrm flipH="1">
            <a:off x="7035800" y="2105025"/>
            <a:ext cx="401638" cy="147638"/>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sp>
        <p:nvSpPr>
          <p:cNvPr id="22" name="Rettangolo arrotondato 21"/>
          <p:cNvSpPr/>
          <p:nvPr/>
        </p:nvSpPr>
        <p:spPr>
          <a:xfrm>
            <a:off x="228600" y="1905001"/>
            <a:ext cx="4152900" cy="3581400"/>
          </a:xfrm>
          <a:prstGeom prst="roundRect">
            <a:avLst/>
          </a:prstGeom>
          <a:gradFill>
            <a:gsLst>
              <a:gs pos="0">
                <a:schemeClr val="tx2">
                  <a:lumMod val="60000"/>
                  <a:lumOff val="40000"/>
                </a:schemeClr>
              </a:gs>
              <a:gs pos="35000">
                <a:schemeClr val="accent1">
                  <a:shade val="93000"/>
                  <a:satMod val="130000"/>
                </a:schemeClr>
              </a:gs>
              <a:gs pos="100000">
                <a:schemeClr val="tx2"/>
              </a:gs>
            </a:gsLst>
            <a:lin ang="16200000" scaled="0"/>
          </a:gradFill>
          <a:ln/>
          <a:effectLst>
            <a:outerShdw blurRad="381000" dist="1905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marL="285750" indent="-285750" algn="just">
              <a:buFont typeface="Arial" panose="020B0604020202020204" pitchFamily="34" charset="0"/>
              <a:buChar char="•"/>
              <a:defRPr/>
            </a:pPr>
            <a:endParaRPr lang="it-IT" altLang="it-IT" sz="1500" dirty="0">
              <a:solidFill>
                <a:schemeClr val="bg1"/>
              </a:solidFill>
              <a:cs typeface="Arial" charset="0"/>
            </a:endParaRPr>
          </a:p>
        </p:txBody>
      </p:sp>
      <p:sp>
        <p:nvSpPr>
          <p:cNvPr id="2" name="CasellaDiTesto 1"/>
          <p:cNvSpPr txBox="1">
            <a:spLocks noChangeArrowheads="1"/>
          </p:cNvSpPr>
          <p:nvPr/>
        </p:nvSpPr>
        <p:spPr bwMode="auto">
          <a:xfrm>
            <a:off x="381000" y="2816225"/>
            <a:ext cx="364013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2" pitchFamily="18" charset="2"/>
              <a:buChar char=""/>
            </a:pPr>
            <a:r>
              <a:rPr lang="it-IT" altLang="it-IT" sz="1700" b="1" dirty="0">
                <a:solidFill>
                  <a:schemeClr val="bg1"/>
                </a:solidFill>
                <a:latin typeface="Arial" charset="0"/>
                <a:cs typeface="Arial" charset="0"/>
              </a:rPr>
              <a:t>Ufficio a Genova                       Aeroporto «C. Colombo»</a:t>
            </a:r>
          </a:p>
        </p:txBody>
      </p:sp>
      <p:sp>
        <p:nvSpPr>
          <p:cNvPr id="24" name="Rettangolo 23"/>
          <p:cNvSpPr/>
          <p:nvPr/>
        </p:nvSpPr>
        <p:spPr>
          <a:xfrm>
            <a:off x="228600" y="533400"/>
            <a:ext cx="1511953" cy="553998"/>
          </a:xfrm>
          <a:prstGeom prst="rect">
            <a:avLst/>
          </a:prstGeom>
          <a:noFill/>
        </p:spPr>
        <p:txBody>
          <a:bodyPr wrap="none">
            <a:spAutoFit/>
          </a:bodyPr>
          <a:lstStyle/>
          <a:p>
            <a:pPr algn="ctr">
              <a:defRPr/>
            </a:pPr>
            <a:r>
              <a:rPr lang="en-US" altLang="it-IT" sz="3000" b="1" dirty="0">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cs typeface="Arial" panose="020B0604020202020204" pitchFamily="34" charset="0"/>
              </a:rPr>
              <a:t>In Italia</a:t>
            </a:r>
          </a:p>
        </p:txBody>
      </p:sp>
      <p:sp>
        <p:nvSpPr>
          <p:cNvPr id="25" name="CasellaDiTesto 24"/>
          <p:cNvSpPr txBox="1">
            <a:spLocks noChangeArrowheads="1"/>
          </p:cNvSpPr>
          <p:nvPr/>
        </p:nvSpPr>
        <p:spPr bwMode="auto">
          <a:xfrm>
            <a:off x="398463" y="3581400"/>
            <a:ext cx="36401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a:solidFill>
                  <a:schemeClr val="bg1"/>
                </a:solidFill>
                <a:latin typeface="Arial" charset="0"/>
                <a:cs typeface="Arial" charset="0"/>
              </a:rPr>
              <a:t>8 corrispondenti</a:t>
            </a:r>
          </a:p>
        </p:txBody>
      </p:sp>
      <p:sp>
        <p:nvSpPr>
          <p:cNvPr id="26" name="CasellaDiTesto 25"/>
          <p:cNvSpPr txBox="1">
            <a:spLocks noChangeArrowheads="1"/>
          </p:cNvSpPr>
          <p:nvPr/>
        </p:nvSpPr>
        <p:spPr bwMode="auto">
          <a:xfrm>
            <a:off x="381000" y="4141788"/>
            <a:ext cx="3640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a:solidFill>
                  <a:schemeClr val="bg1"/>
                </a:solidFill>
                <a:latin typeface="Arial" charset="0"/>
                <a:cs typeface="Arial" charset="0"/>
              </a:rPr>
              <a:t>Ritiri e consegne in tutta Italia</a:t>
            </a:r>
          </a:p>
        </p:txBody>
      </p:sp>
      <p:sp>
        <p:nvSpPr>
          <p:cNvPr id="27" name="CasellaDiTesto 26"/>
          <p:cNvSpPr txBox="1">
            <a:spLocks noChangeArrowheads="1"/>
          </p:cNvSpPr>
          <p:nvPr/>
        </p:nvSpPr>
        <p:spPr bwMode="auto">
          <a:xfrm>
            <a:off x="380999" y="4724400"/>
            <a:ext cx="388619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dirty="0">
                <a:solidFill>
                  <a:schemeClr val="bg1"/>
                </a:solidFill>
                <a:latin typeface="Arial" charset="0"/>
                <a:cs typeface="Arial" charset="0"/>
              </a:rPr>
              <a:t>Partenze da e per tutti i maggiori porti/aeroporti nazionali</a:t>
            </a:r>
          </a:p>
        </p:txBody>
      </p:sp>
      <p:sp>
        <p:nvSpPr>
          <p:cNvPr id="28" name="CasellaDiTesto 27">
            <a:extLst>
              <a:ext uri="{FF2B5EF4-FFF2-40B4-BE49-F238E27FC236}">
                <a16:creationId xmlns:a16="http://schemas.microsoft.com/office/drawing/2014/main" id="{BAE8697F-4448-4578-BEA0-C91B0499BFB2}"/>
              </a:ext>
            </a:extLst>
          </p:cNvPr>
          <p:cNvSpPr txBox="1">
            <a:spLocks noChangeArrowheads="1"/>
          </p:cNvSpPr>
          <p:nvPr/>
        </p:nvSpPr>
        <p:spPr bwMode="auto">
          <a:xfrm>
            <a:off x="398462" y="2057400"/>
            <a:ext cx="36401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2" pitchFamily="18" charset="2"/>
              <a:buChar char=""/>
            </a:pPr>
            <a:r>
              <a:rPr lang="it-IT" altLang="it-IT" sz="1700" b="1" dirty="0">
                <a:solidFill>
                  <a:schemeClr val="bg1"/>
                </a:solidFill>
                <a:latin typeface="Arial" charset="0"/>
                <a:cs typeface="Arial" charset="0"/>
              </a:rPr>
              <a:t>Sede a Genova </a:t>
            </a:r>
          </a:p>
          <a:p>
            <a:pPr marL="0" indent="0" eaLnBrk="1" hangingPunct="1">
              <a:spcBef>
                <a:spcPct val="0"/>
              </a:spcBef>
              <a:buNone/>
            </a:pPr>
            <a:r>
              <a:rPr lang="it-IT" altLang="it-IT" sz="1700" b="1" dirty="0">
                <a:solidFill>
                  <a:schemeClr val="bg1"/>
                </a:solidFill>
                <a:latin typeface="Arial" charset="0"/>
                <a:cs typeface="Arial" charset="0"/>
              </a:rPr>
              <a:t>     P.zza della Vittoria 14/7</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nodeType="afterGroup">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nodeType="afterGroup">
                            <p:stCondLst>
                              <p:cond delay="2750"/>
                            </p:stCondLst>
                            <p:childTnLst>
                              <p:par>
                                <p:cTn id="30" presetID="10" presetClass="entr" presetSubtype="0" fill="hold" nodeType="afterEffect">
                                  <p:stCondLst>
                                    <p:cond delay="0"/>
                                  </p:stCondLst>
                                  <p:childTnLst>
                                    <p:set>
                                      <p:cBhvr>
                                        <p:cTn id="31" dur="1" fill="hold">
                                          <p:stCondLst>
                                            <p:cond delay="0"/>
                                          </p:stCondLst>
                                        </p:cTn>
                                        <p:tgtEl>
                                          <p:spTgt spid="6157"/>
                                        </p:tgtEl>
                                        <p:attrNameLst>
                                          <p:attrName>style.visibility</p:attrName>
                                        </p:attrNameLst>
                                      </p:cBhvr>
                                      <p:to>
                                        <p:strVal val="visible"/>
                                      </p:to>
                                    </p:set>
                                    <p:animEffect transition="in" filter="fade">
                                      <p:cBhvr>
                                        <p:cTn id="32" dur="250"/>
                                        <p:tgtEl>
                                          <p:spTgt spid="6157"/>
                                        </p:tgtEl>
                                      </p:cBhvr>
                                    </p:animEffect>
                                  </p:childTnLst>
                                </p:cTn>
                              </p:par>
                            </p:childTnLst>
                          </p:cTn>
                        </p:par>
                        <p:par>
                          <p:cTn id="33" fill="hold" nodeType="afterGroup">
                            <p:stCondLst>
                              <p:cond delay="3000"/>
                            </p:stCondLst>
                            <p:childTnLst>
                              <p:par>
                                <p:cTn id="34" presetID="10" presetClass="entr" presetSubtype="0" fill="hold" grpId="0" nodeType="afterEffect">
                                  <p:stCondLst>
                                    <p:cond delay="25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nodeType="afterGroup">
                            <p:stCondLst>
                              <p:cond delay="3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50"/>
                                        <p:tgtEl>
                                          <p:spTgt spid="8"/>
                                        </p:tgtEl>
                                      </p:cBhvr>
                                    </p:animEffect>
                                  </p:childTnLst>
                                </p:cTn>
                              </p:par>
                            </p:childTnLst>
                          </p:cTn>
                        </p:par>
                        <p:par>
                          <p:cTn id="41" fill="hold" nodeType="afterGroup">
                            <p:stCondLst>
                              <p:cond delay="3900"/>
                            </p:stCondLst>
                            <p:childTnLst>
                              <p:par>
                                <p:cTn id="42" presetID="10" presetClass="entr" presetSubtype="0" fill="hold" nodeType="afterEffect">
                                  <p:stCondLst>
                                    <p:cond delay="0"/>
                                  </p:stCondLst>
                                  <p:childTnLst>
                                    <p:set>
                                      <p:cBhvr>
                                        <p:cTn id="43" dur="1" fill="hold">
                                          <p:stCondLst>
                                            <p:cond delay="0"/>
                                          </p:stCondLst>
                                        </p:cTn>
                                        <p:tgtEl>
                                          <p:spTgt spid="6160"/>
                                        </p:tgtEl>
                                        <p:attrNameLst>
                                          <p:attrName>style.visibility</p:attrName>
                                        </p:attrNameLst>
                                      </p:cBhvr>
                                      <p:to>
                                        <p:strVal val="visible"/>
                                      </p:to>
                                    </p:set>
                                    <p:animEffect transition="in" filter="fade">
                                      <p:cBhvr>
                                        <p:cTn id="44" dur="150"/>
                                        <p:tgtEl>
                                          <p:spTgt spid="6160"/>
                                        </p:tgtEl>
                                      </p:cBhvr>
                                    </p:animEffect>
                                  </p:childTnLst>
                                </p:cTn>
                              </p:par>
                            </p:childTnLst>
                          </p:cTn>
                        </p:par>
                        <p:par>
                          <p:cTn id="45" fill="hold" nodeType="afterGroup">
                            <p:stCondLst>
                              <p:cond delay="4050"/>
                            </p:stCondLst>
                            <p:childTnLst>
                              <p:par>
                                <p:cTn id="46" presetID="1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50"/>
                                        <p:tgtEl>
                                          <p:spTgt spid="6"/>
                                        </p:tgtEl>
                                      </p:cBhvr>
                                    </p:animEffect>
                                  </p:childTnLst>
                                </p:cTn>
                              </p:par>
                            </p:childTnLst>
                          </p:cTn>
                        </p:par>
                        <p:par>
                          <p:cTn id="49" fill="hold" nodeType="afterGroup">
                            <p:stCondLst>
                              <p:cond delay="4200"/>
                            </p:stCondLst>
                            <p:childTnLst>
                              <p:par>
                                <p:cTn id="50" presetID="10" presetClass="entr" presetSubtype="0" fill="hold" nodeType="afterEffect">
                                  <p:stCondLst>
                                    <p:cond delay="0"/>
                                  </p:stCondLst>
                                  <p:childTnLst>
                                    <p:set>
                                      <p:cBhvr>
                                        <p:cTn id="51" dur="1" fill="hold">
                                          <p:stCondLst>
                                            <p:cond delay="0"/>
                                          </p:stCondLst>
                                        </p:cTn>
                                        <p:tgtEl>
                                          <p:spTgt spid="6162"/>
                                        </p:tgtEl>
                                        <p:attrNameLst>
                                          <p:attrName>style.visibility</p:attrName>
                                        </p:attrNameLst>
                                      </p:cBhvr>
                                      <p:to>
                                        <p:strVal val="visible"/>
                                      </p:to>
                                    </p:set>
                                    <p:animEffect transition="in" filter="fade">
                                      <p:cBhvr>
                                        <p:cTn id="52" dur="150"/>
                                        <p:tgtEl>
                                          <p:spTgt spid="6162"/>
                                        </p:tgtEl>
                                      </p:cBhvr>
                                    </p:animEffect>
                                  </p:childTnLst>
                                </p:cTn>
                              </p:par>
                            </p:childTnLst>
                          </p:cTn>
                        </p:par>
                        <p:par>
                          <p:cTn id="53" fill="hold" nodeType="afterGroup">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50"/>
                                        <p:tgtEl>
                                          <p:spTgt spid="7"/>
                                        </p:tgtEl>
                                      </p:cBhvr>
                                    </p:animEffect>
                                  </p:childTnLst>
                                </p:cTn>
                              </p:par>
                            </p:childTnLst>
                          </p:cTn>
                        </p:par>
                        <p:par>
                          <p:cTn id="57" fill="hold" nodeType="afterGroup">
                            <p:stCondLst>
                              <p:cond delay="4500"/>
                            </p:stCondLst>
                            <p:childTnLst>
                              <p:par>
                                <p:cTn id="58" presetID="10" presetClass="entr" presetSubtype="0" fill="hold" nodeType="afterEffect">
                                  <p:stCondLst>
                                    <p:cond delay="0"/>
                                  </p:stCondLst>
                                  <p:childTnLst>
                                    <p:set>
                                      <p:cBhvr>
                                        <p:cTn id="59" dur="1" fill="hold">
                                          <p:stCondLst>
                                            <p:cond delay="0"/>
                                          </p:stCondLst>
                                        </p:cTn>
                                        <p:tgtEl>
                                          <p:spTgt spid="6161"/>
                                        </p:tgtEl>
                                        <p:attrNameLst>
                                          <p:attrName>style.visibility</p:attrName>
                                        </p:attrNameLst>
                                      </p:cBhvr>
                                      <p:to>
                                        <p:strVal val="visible"/>
                                      </p:to>
                                    </p:set>
                                    <p:animEffect transition="in" filter="fade">
                                      <p:cBhvr>
                                        <p:cTn id="60" dur="150"/>
                                        <p:tgtEl>
                                          <p:spTgt spid="6161"/>
                                        </p:tgtEl>
                                      </p:cBhvr>
                                    </p:animEffect>
                                  </p:childTnLst>
                                </p:cTn>
                              </p:par>
                            </p:childTnLst>
                          </p:cTn>
                        </p:par>
                        <p:par>
                          <p:cTn id="61" fill="hold" nodeType="afterGroup">
                            <p:stCondLst>
                              <p:cond delay="4650"/>
                            </p:stCondLst>
                            <p:childTnLst>
                              <p:par>
                                <p:cTn id="62" presetID="10"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50"/>
                                        <p:tgtEl>
                                          <p:spTgt spid="9"/>
                                        </p:tgtEl>
                                      </p:cBhvr>
                                    </p:animEffect>
                                  </p:childTnLst>
                                </p:cTn>
                              </p:par>
                            </p:childTnLst>
                          </p:cTn>
                        </p:par>
                        <p:par>
                          <p:cTn id="65" fill="hold" nodeType="afterGroup">
                            <p:stCondLst>
                              <p:cond delay="4800"/>
                            </p:stCondLst>
                            <p:childTnLst>
                              <p:par>
                                <p:cTn id="66" presetID="10" presetClass="entr" presetSubtype="0" fill="hold" nodeType="afterEffect">
                                  <p:stCondLst>
                                    <p:cond delay="0"/>
                                  </p:stCondLst>
                                  <p:childTnLst>
                                    <p:set>
                                      <p:cBhvr>
                                        <p:cTn id="67" dur="1" fill="hold">
                                          <p:stCondLst>
                                            <p:cond delay="0"/>
                                          </p:stCondLst>
                                        </p:cTn>
                                        <p:tgtEl>
                                          <p:spTgt spid="6164"/>
                                        </p:tgtEl>
                                        <p:attrNameLst>
                                          <p:attrName>style.visibility</p:attrName>
                                        </p:attrNameLst>
                                      </p:cBhvr>
                                      <p:to>
                                        <p:strVal val="visible"/>
                                      </p:to>
                                    </p:set>
                                    <p:animEffect transition="in" filter="fade">
                                      <p:cBhvr>
                                        <p:cTn id="68" dur="150"/>
                                        <p:tgtEl>
                                          <p:spTgt spid="6164"/>
                                        </p:tgtEl>
                                      </p:cBhvr>
                                    </p:animEffect>
                                  </p:childTnLst>
                                </p:cTn>
                              </p:par>
                            </p:childTnLst>
                          </p:cTn>
                        </p:par>
                        <p:par>
                          <p:cTn id="69" fill="hold" nodeType="afterGroup">
                            <p:stCondLst>
                              <p:cond delay="495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50"/>
                                        <p:tgtEl>
                                          <p:spTgt spid="10"/>
                                        </p:tgtEl>
                                      </p:cBhvr>
                                    </p:animEffect>
                                  </p:childTnLst>
                                </p:cTn>
                              </p:par>
                            </p:childTnLst>
                          </p:cTn>
                        </p:par>
                        <p:par>
                          <p:cTn id="73" fill="hold" nodeType="afterGroup">
                            <p:stCondLst>
                              <p:cond delay="5100"/>
                            </p:stCondLst>
                            <p:childTnLst>
                              <p:par>
                                <p:cTn id="74" presetID="10" presetClass="entr" presetSubtype="0" fill="hold" nodeType="afterEffect">
                                  <p:stCondLst>
                                    <p:cond delay="0"/>
                                  </p:stCondLst>
                                  <p:childTnLst>
                                    <p:set>
                                      <p:cBhvr>
                                        <p:cTn id="75" dur="1" fill="hold">
                                          <p:stCondLst>
                                            <p:cond delay="0"/>
                                          </p:stCondLst>
                                        </p:cTn>
                                        <p:tgtEl>
                                          <p:spTgt spid="6163"/>
                                        </p:tgtEl>
                                        <p:attrNameLst>
                                          <p:attrName>style.visibility</p:attrName>
                                        </p:attrNameLst>
                                      </p:cBhvr>
                                      <p:to>
                                        <p:strVal val="visible"/>
                                      </p:to>
                                    </p:set>
                                    <p:animEffect transition="in" filter="fade">
                                      <p:cBhvr>
                                        <p:cTn id="76" dur="150"/>
                                        <p:tgtEl>
                                          <p:spTgt spid="6163"/>
                                        </p:tgtEl>
                                      </p:cBhvr>
                                    </p:animEffect>
                                  </p:childTnLst>
                                </p:cTn>
                              </p:par>
                            </p:childTnLst>
                          </p:cTn>
                        </p:par>
                        <p:par>
                          <p:cTn id="77" fill="hold" nodeType="afterGroup">
                            <p:stCondLst>
                              <p:cond delay="525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50"/>
                                        <p:tgtEl>
                                          <p:spTgt spid="11"/>
                                        </p:tgtEl>
                                      </p:cBhvr>
                                    </p:animEffect>
                                  </p:childTnLst>
                                </p:cTn>
                              </p:par>
                            </p:childTnLst>
                          </p:cTn>
                        </p:par>
                        <p:par>
                          <p:cTn id="81" fill="hold" nodeType="afterGroup">
                            <p:stCondLst>
                              <p:cond delay="5400"/>
                            </p:stCondLst>
                            <p:childTnLst>
                              <p:par>
                                <p:cTn id="82" presetID="10" presetClass="entr" presetSubtype="0" fill="hold" nodeType="afterEffect">
                                  <p:stCondLst>
                                    <p:cond delay="0"/>
                                  </p:stCondLst>
                                  <p:childTnLst>
                                    <p:set>
                                      <p:cBhvr>
                                        <p:cTn id="83" dur="1" fill="hold">
                                          <p:stCondLst>
                                            <p:cond delay="0"/>
                                          </p:stCondLst>
                                        </p:cTn>
                                        <p:tgtEl>
                                          <p:spTgt spid="6165"/>
                                        </p:tgtEl>
                                        <p:attrNameLst>
                                          <p:attrName>style.visibility</p:attrName>
                                        </p:attrNameLst>
                                      </p:cBhvr>
                                      <p:to>
                                        <p:strVal val="visible"/>
                                      </p:to>
                                    </p:set>
                                    <p:animEffect transition="in" filter="fade">
                                      <p:cBhvr>
                                        <p:cTn id="84" dur="150"/>
                                        <p:tgtEl>
                                          <p:spTgt spid="6165"/>
                                        </p:tgtEl>
                                      </p:cBhvr>
                                    </p:animEffect>
                                  </p:childTnLst>
                                </p:cTn>
                              </p:par>
                            </p:childTnLst>
                          </p:cTn>
                        </p:par>
                        <p:par>
                          <p:cTn id="85" fill="hold" nodeType="afterGroup">
                            <p:stCondLst>
                              <p:cond delay="5550"/>
                            </p:stCondLst>
                            <p:childTnLst>
                              <p:par>
                                <p:cTn id="86" presetID="10" presetClass="entr" presetSubtype="0"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150"/>
                                        <p:tgtEl>
                                          <p:spTgt spid="13"/>
                                        </p:tgtEl>
                                      </p:cBhvr>
                                    </p:animEffect>
                                  </p:childTnLst>
                                </p:cTn>
                              </p:par>
                            </p:childTnLst>
                          </p:cTn>
                        </p:par>
                        <p:par>
                          <p:cTn id="89" fill="hold" nodeType="afterGroup">
                            <p:stCondLst>
                              <p:cond delay="5700"/>
                            </p:stCondLst>
                            <p:childTnLst>
                              <p:par>
                                <p:cTn id="90" presetID="10" presetClass="entr" presetSubtype="0" fill="hold" nodeType="afterEffect">
                                  <p:stCondLst>
                                    <p:cond delay="0"/>
                                  </p:stCondLst>
                                  <p:childTnLst>
                                    <p:set>
                                      <p:cBhvr>
                                        <p:cTn id="91" dur="1" fill="hold">
                                          <p:stCondLst>
                                            <p:cond delay="0"/>
                                          </p:stCondLst>
                                        </p:cTn>
                                        <p:tgtEl>
                                          <p:spTgt spid="6158"/>
                                        </p:tgtEl>
                                        <p:attrNameLst>
                                          <p:attrName>style.visibility</p:attrName>
                                        </p:attrNameLst>
                                      </p:cBhvr>
                                      <p:to>
                                        <p:strVal val="visible"/>
                                      </p:to>
                                    </p:set>
                                    <p:animEffect transition="in" filter="fade">
                                      <p:cBhvr>
                                        <p:cTn id="92" dur="150"/>
                                        <p:tgtEl>
                                          <p:spTgt spid="6158"/>
                                        </p:tgtEl>
                                      </p:cBhvr>
                                    </p:animEffect>
                                  </p:childTnLst>
                                </p:cTn>
                              </p:par>
                            </p:childTnLst>
                          </p:cTn>
                        </p:par>
                        <p:par>
                          <p:cTn id="93" fill="hold" nodeType="afterGroup">
                            <p:stCondLst>
                              <p:cond delay="5850"/>
                            </p:stCondLst>
                            <p:childTnLst>
                              <p:par>
                                <p:cTn id="94" presetID="10" presetClass="entr" presetSubtype="0"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50"/>
                                        <p:tgtEl>
                                          <p:spTgt spid="14"/>
                                        </p:tgtEl>
                                      </p:cBhvr>
                                    </p:animEffect>
                                  </p:childTnLst>
                                </p:cTn>
                              </p:par>
                            </p:childTnLst>
                          </p:cTn>
                        </p:par>
                        <p:par>
                          <p:cTn id="97" fill="hold" nodeType="afterGroup">
                            <p:stCondLst>
                              <p:cond delay="6000"/>
                            </p:stCondLst>
                            <p:childTnLst>
                              <p:par>
                                <p:cTn id="98" presetID="10" presetClass="entr" presetSubtype="0" fill="hold" nodeType="afterEffect">
                                  <p:stCondLst>
                                    <p:cond delay="0"/>
                                  </p:stCondLst>
                                  <p:childTnLst>
                                    <p:set>
                                      <p:cBhvr>
                                        <p:cTn id="99" dur="1" fill="hold">
                                          <p:stCondLst>
                                            <p:cond delay="0"/>
                                          </p:stCondLst>
                                        </p:cTn>
                                        <p:tgtEl>
                                          <p:spTgt spid="6159"/>
                                        </p:tgtEl>
                                        <p:attrNameLst>
                                          <p:attrName>style.visibility</p:attrName>
                                        </p:attrNameLst>
                                      </p:cBhvr>
                                      <p:to>
                                        <p:strVal val="visible"/>
                                      </p:to>
                                    </p:set>
                                    <p:animEffect transition="in" filter="fade">
                                      <p:cBhvr>
                                        <p:cTn id="100" dur="150"/>
                                        <p:tgtEl>
                                          <p:spTgt spid="6159"/>
                                        </p:tgtEl>
                                      </p:cBhvr>
                                    </p:animEffect>
                                  </p:childTnLst>
                                </p:cTn>
                              </p:par>
                            </p:childTnLst>
                          </p:cTn>
                        </p:par>
                        <p:par>
                          <p:cTn id="101" fill="hold" nodeType="afterGroup">
                            <p:stCondLst>
                              <p:cond delay="6150"/>
                            </p:stCondLst>
                            <p:childTnLst>
                              <p:par>
                                <p:cTn id="102" presetID="10" presetClass="entr" presetSubtype="0"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par>
                          <p:cTn id="105" fill="hold" nodeType="afterGroup">
                            <p:stCondLst>
                              <p:cond delay="6650"/>
                            </p:stCondLst>
                            <p:childTnLst>
                              <p:par>
                                <p:cTn id="106" presetID="10" presetClass="entr" presetSubtype="0" fill="hold" grpId="0" nodeType="afterEffect">
                                  <p:stCondLst>
                                    <p:cond delay="25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500"/>
                                        <p:tgtEl>
                                          <p:spTgt spid="27"/>
                                        </p:tgtEl>
                                      </p:cBhvr>
                                    </p:animEffect>
                                  </p:childTnLst>
                                </p:cTn>
                              </p:par>
                            </p:childTnLst>
                          </p:cTn>
                        </p:par>
                        <p:par>
                          <p:cTn id="109" fill="hold">
                            <p:stCondLst>
                              <p:cond delay="7400"/>
                            </p:stCondLst>
                            <p:childTnLst>
                              <p:par>
                                <p:cTn id="110" presetID="10" presetClass="entr" presetSubtype="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2"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Rettangolo arrotondato 21"/>
          <p:cNvSpPr/>
          <p:nvPr/>
        </p:nvSpPr>
        <p:spPr>
          <a:xfrm>
            <a:off x="228600" y="1066800"/>
            <a:ext cx="4038598" cy="4648200"/>
          </a:xfrm>
          <a:prstGeom prst="roundRect">
            <a:avLst/>
          </a:prstGeom>
          <a:gradFill>
            <a:gsLst>
              <a:gs pos="0">
                <a:schemeClr val="tx2">
                  <a:lumMod val="60000"/>
                  <a:lumOff val="40000"/>
                </a:schemeClr>
              </a:gs>
              <a:gs pos="35000">
                <a:schemeClr val="accent1">
                  <a:shade val="93000"/>
                  <a:satMod val="130000"/>
                </a:schemeClr>
              </a:gs>
              <a:gs pos="100000">
                <a:schemeClr val="tx2"/>
              </a:gs>
            </a:gsLst>
            <a:lin ang="16200000" scaled="0"/>
          </a:gradFill>
          <a:ln/>
          <a:effectLst>
            <a:outerShdw blurRad="381000" dist="1905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marL="285750" indent="-285750" algn="just">
              <a:buFont typeface="Arial" panose="020B0604020202020204" pitchFamily="34" charset="0"/>
              <a:buChar char="•"/>
              <a:defRPr/>
            </a:pPr>
            <a:endParaRPr lang="it-IT" altLang="it-IT" sz="1500" dirty="0">
              <a:solidFill>
                <a:schemeClr val="bg1"/>
              </a:solidFill>
              <a:cs typeface="Arial" charset="0"/>
            </a:endParaRPr>
          </a:p>
        </p:txBody>
      </p:sp>
      <p:sp>
        <p:nvSpPr>
          <p:cNvPr id="2" name="CasellaDiTesto 1"/>
          <p:cNvSpPr txBox="1">
            <a:spLocks noChangeArrowheads="1"/>
          </p:cNvSpPr>
          <p:nvPr/>
        </p:nvSpPr>
        <p:spPr bwMode="auto">
          <a:xfrm>
            <a:off x="381000" y="1322457"/>
            <a:ext cx="379253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2" pitchFamily="18" charset="2"/>
              <a:buChar char=""/>
            </a:pPr>
            <a:r>
              <a:rPr lang="it-IT" altLang="it-IT" sz="1700" b="1" dirty="0">
                <a:solidFill>
                  <a:schemeClr val="bg1"/>
                </a:solidFill>
                <a:latin typeface="Arial" charset="0"/>
                <a:cs typeface="Arial" charset="0"/>
              </a:rPr>
              <a:t>Magazzino a Tortona (AL) </a:t>
            </a:r>
          </a:p>
        </p:txBody>
      </p:sp>
      <p:sp>
        <p:nvSpPr>
          <p:cNvPr id="24" name="Rettangolo 23"/>
          <p:cNvSpPr/>
          <p:nvPr/>
        </p:nvSpPr>
        <p:spPr>
          <a:xfrm>
            <a:off x="152400" y="304800"/>
            <a:ext cx="2130711" cy="553998"/>
          </a:xfrm>
          <a:prstGeom prst="rect">
            <a:avLst/>
          </a:prstGeom>
          <a:noFill/>
        </p:spPr>
        <p:txBody>
          <a:bodyPr wrap="none">
            <a:spAutoFit/>
          </a:bodyPr>
          <a:lstStyle/>
          <a:p>
            <a:pPr algn="ctr">
              <a:defRPr/>
            </a:pPr>
            <a:r>
              <a:rPr lang="en-US" altLang="it-IT" sz="3000" b="1" dirty="0" err="1">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cs typeface="Arial" panose="020B0604020202020204" pitchFamily="34" charset="0"/>
              </a:rPr>
              <a:t>Magazzino</a:t>
            </a:r>
            <a:endParaRPr lang="en-US" altLang="it-IT" sz="3000" b="1" dirty="0">
              <a:ln w="10541" cmpd="sng">
                <a:solidFill>
                  <a:schemeClr val="accent1">
                    <a:shade val="88000"/>
                    <a:satMod val="110000"/>
                  </a:schemeClr>
                </a:solidFill>
                <a:prstDash val="solid"/>
              </a:ln>
              <a:solidFill>
                <a:schemeClr val="tx2"/>
              </a:solidFill>
              <a:effectLst>
                <a:outerShdw blurRad="50800" dist="38100" dir="2700000" algn="tl" rotWithShape="0">
                  <a:prstClr val="black">
                    <a:alpha val="40000"/>
                  </a:prstClr>
                </a:outerShdw>
              </a:effectLst>
              <a:cs typeface="Arial" panose="020B0604020202020204" pitchFamily="34" charset="0"/>
            </a:endParaRPr>
          </a:p>
        </p:txBody>
      </p:sp>
      <p:sp>
        <p:nvSpPr>
          <p:cNvPr id="25" name="CasellaDiTesto 24"/>
          <p:cNvSpPr txBox="1">
            <a:spLocks noChangeArrowheads="1"/>
          </p:cNvSpPr>
          <p:nvPr/>
        </p:nvSpPr>
        <p:spPr bwMode="auto">
          <a:xfrm>
            <a:off x="381000" y="2780437"/>
            <a:ext cx="376317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dirty="0">
                <a:solidFill>
                  <a:schemeClr val="bg1"/>
                </a:solidFill>
                <a:latin typeface="Arial" charset="0"/>
                <a:cs typeface="Arial" charset="0"/>
              </a:rPr>
              <a:t>2000 mq dedicati allo stoccaggio di prodotti alimentari biologici.</a:t>
            </a:r>
          </a:p>
        </p:txBody>
      </p:sp>
      <p:sp>
        <p:nvSpPr>
          <p:cNvPr id="26" name="CasellaDiTesto 25"/>
          <p:cNvSpPr txBox="1">
            <a:spLocks noChangeArrowheads="1"/>
          </p:cNvSpPr>
          <p:nvPr/>
        </p:nvSpPr>
        <p:spPr bwMode="auto">
          <a:xfrm>
            <a:off x="381000" y="3804047"/>
            <a:ext cx="37631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dirty="0">
                <a:solidFill>
                  <a:schemeClr val="bg1"/>
                </a:solidFill>
                <a:latin typeface="Arial" charset="0"/>
                <a:cs typeface="Arial" charset="0"/>
              </a:rPr>
              <a:t>7000 mq di magazzino tradizionale</a:t>
            </a:r>
          </a:p>
        </p:txBody>
      </p:sp>
      <p:sp>
        <p:nvSpPr>
          <p:cNvPr id="27" name="CasellaDiTesto 26"/>
          <p:cNvSpPr txBox="1">
            <a:spLocks noChangeArrowheads="1"/>
          </p:cNvSpPr>
          <p:nvPr/>
        </p:nvSpPr>
        <p:spPr bwMode="auto">
          <a:xfrm>
            <a:off x="304800" y="4609237"/>
            <a:ext cx="3886199"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dirty="0">
                <a:solidFill>
                  <a:schemeClr val="bg1"/>
                </a:solidFill>
                <a:latin typeface="Arial" charset="0"/>
                <a:cs typeface="Arial" charset="0"/>
              </a:rPr>
              <a:t>Area sorvegliata 24h da guardiani e da impianti di videosorveglianza</a:t>
            </a:r>
          </a:p>
        </p:txBody>
      </p:sp>
      <p:pic>
        <p:nvPicPr>
          <p:cNvPr id="30"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62487" y="4402138"/>
            <a:ext cx="2057400" cy="1922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940380" y="4468397"/>
            <a:ext cx="2043112" cy="1870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magine 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676774" y="2322710"/>
            <a:ext cx="2043113" cy="1913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6940380" y="2322710"/>
            <a:ext cx="2043113" cy="1913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asellaDiTesto 34"/>
          <p:cNvSpPr txBox="1">
            <a:spLocks noChangeArrowheads="1"/>
          </p:cNvSpPr>
          <p:nvPr/>
        </p:nvSpPr>
        <p:spPr bwMode="auto">
          <a:xfrm>
            <a:off x="381000" y="1789837"/>
            <a:ext cx="37338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 typeface="Wingdings 2" pitchFamily="18" charset="2"/>
              <a:buChar char=""/>
            </a:pPr>
            <a:r>
              <a:rPr lang="it-IT" altLang="it-IT" sz="1700" b="1" dirty="0">
                <a:solidFill>
                  <a:schemeClr val="bg1"/>
                </a:solidFill>
                <a:latin typeface="Arial" charset="0"/>
                <a:cs typeface="Arial" charset="0"/>
              </a:rPr>
              <a:t>Ribalte elettriche che agevolano le operazioni di carico/ scarico</a:t>
            </a:r>
          </a:p>
        </p:txBody>
      </p:sp>
      <p:pic>
        <p:nvPicPr>
          <p:cNvPr id="36" name="Immagine 5"/>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4662487" y="313496"/>
            <a:ext cx="4321005" cy="1874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8682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par>
                          <p:cTn id="8" fill="hold" nodeType="afterGroup">
                            <p:stCondLst>
                              <p:cond delay="75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750"/>
                            </p:stCondLst>
                            <p:childTnLst>
                              <p:par>
                                <p:cTn id="18" presetID="2" presetClass="entr" presetSubtype="2"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2750"/>
                            </p:stCondLst>
                            <p:childTnLst>
                              <p:par>
                                <p:cTn id="27" presetID="2" presetClass="entr" presetSubtype="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10" presetClass="entr" presetSubtype="0" fill="hold" grpId="0" nodeType="afterEffect">
                                  <p:stCondLst>
                                    <p:cond delay="25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4000"/>
                            </p:stCondLst>
                            <p:childTnLst>
                              <p:par>
                                <p:cTn id="36" presetID="2" presetClass="entr" presetSubtype="2"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10" presetClass="entr" presetSubtype="0" fill="hold" grpId="0" nodeType="afterEffect">
                                  <p:stCondLst>
                                    <p:cond delay="2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6250"/>
                            </p:stCondLst>
                            <p:childTnLst>
                              <p:par>
                                <p:cTn id="54" presetID="2" presetClass="entr" presetSubtype="6"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2000" r="-22000"/>
          </a:stretch>
        </a:blipFill>
        <a:effectLst/>
      </p:bgPr>
    </p:bg>
    <p:spTree>
      <p:nvGrpSpPr>
        <p:cNvPr id="1" name=""/>
        <p:cNvGrpSpPr/>
        <p:nvPr/>
      </p:nvGrpSpPr>
      <p:grpSpPr>
        <a:xfrm>
          <a:off x="0" y="0"/>
          <a:ext cx="0" cy="0"/>
          <a:chOff x="0" y="0"/>
          <a:chExt cx="0" cy="0"/>
        </a:xfrm>
      </p:grpSpPr>
      <p:sp>
        <p:nvSpPr>
          <p:cNvPr id="4" name="Rettangolo 3"/>
          <p:cNvSpPr/>
          <p:nvPr/>
        </p:nvSpPr>
        <p:spPr>
          <a:xfrm>
            <a:off x="0" y="-76200"/>
            <a:ext cx="5650907" cy="1092607"/>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it-IT" sz="6500" b="1"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ROAD &amp; RAIL</a:t>
            </a: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8513" y="3521075"/>
            <a:ext cx="19192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6248400" y="1457740"/>
            <a:ext cx="2743200"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Import - Export</a:t>
            </a:r>
          </a:p>
        </p:txBody>
      </p:sp>
      <p:sp>
        <p:nvSpPr>
          <p:cNvPr id="9" name="Rettangolo 8"/>
          <p:cNvSpPr/>
          <p:nvPr/>
        </p:nvSpPr>
        <p:spPr>
          <a:xfrm>
            <a:off x="6667501" y="1960602"/>
            <a:ext cx="2324099"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Cross </a:t>
            </a:r>
            <a:r>
              <a:rPr lang="it-IT" sz="3000" dirty="0" err="1">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Trade</a:t>
            </a:r>
            <a:endPar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ttangolo 9"/>
          <p:cNvSpPr/>
          <p:nvPr/>
        </p:nvSpPr>
        <p:spPr>
          <a:xfrm>
            <a:off x="5715000" y="2494002"/>
            <a:ext cx="3276600"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Door to Door</a:t>
            </a: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ttangolo 10"/>
          <p:cNvSpPr/>
          <p:nvPr/>
        </p:nvSpPr>
        <p:spPr>
          <a:xfrm>
            <a:off x="6230238" y="2986683"/>
            <a:ext cx="2743200"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Trasporti ADR</a:t>
            </a:r>
          </a:p>
        </p:txBody>
      </p:sp>
      <p:sp>
        <p:nvSpPr>
          <p:cNvPr id="12" name="Rettangolo 11"/>
          <p:cNvSpPr/>
          <p:nvPr/>
        </p:nvSpPr>
        <p:spPr>
          <a:xfrm>
            <a:off x="3048000" y="4246602"/>
            <a:ext cx="5925438"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Servizio </a:t>
            </a:r>
            <a:r>
              <a:rPr lang="it-IT" sz="3000" dirty="0" err="1">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Groupage</a:t>
            </a: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 e </a:t>
            </a:r>
            <a:r>
              <a:rPr lang="it-IT" sz="3000" dirty="0" err="1">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Corrieristico</a:t>
            </a:r>
            <a:endPar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endParaRPr>
          </a:p>
        </p:txBody>
      </p:sp>
      <p:sp>
        <p:nvSpPr>
          <p:cNvPr id="13" name="Rettangolo 12"/>
          <p:cNvSpPr/>
          <p:nvPr/>
        </p:nvSpPr>
        <p:spPr>
          <a:xfrm>
            <a:off x="5440076" y="4743320"/>
            <a:ext cx="3530049"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Trasporti Dedicati</a:t>
            </a:r>
          </a:p>
        </p:txBody>
      </p:sp>
      <p:sp>
        <p:nvSpPr>
          <p:cNvPr id="14" name="Rettangolo 13"/>
          <p:cNvSpPr/>
          <p:nvPr/>
        </p:nvSpPr>
        <p:spPr>
          <a:xfrm>
            <a:off x="5112026" y="5257800"/>
            <a:ext cx="3879574"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Trasporti Eccezionali</a:t>
            </a:r>
          </a:p>
        </p:txBody>
      </p:sp>
      <p:sp>
        <p:nvSpPr>
          <p:cNvPr id="15" name="Rettangolo 14"/>
          <p:cNvSpPr/>
          <p:nvPr/>
        </p:nvSpPr>
        <p:spPr>
          <a:xfrm>
            <a:off x="3599562" y="5770602"/>
            <a:ext cx="5392038" cy="553998"/>
          </a:xfrm>
          <a:prstGeom prst="rect">
            <a:avLst/>
          </a:prstGeom>
          <a:noFill/>
          <a:effectLst>
            <a:outerShdw blurRad="50800" dist="38100" dir="2700000" algn="tl" rotWithShape="0">
              <a:prstClr val="black">
                <a:alpha val="40000"/>
              </a:prstClr>
            </a:outerShdw>
          </a:effectLst>
        </p:spPr>
        <p:txBody>
          <a:bodyPr>
            <a:spAutoFit/>
          </a:bodyPr>
          <a:lstStyle/>
          <a:p>
            <a:pPr>
              <a:spcBef>
                <a:spcPts val="200"/>
              </a:spcBef>
              <a:spcAft>
                <a:spcPts val="200"/>
              </a:spcAft>
              <a:defRPr/>
            </a:pPr>
            <a:r>
              <a:rPr lang="it-IT" sz="3000" dirty="0">
                <a:ln w="18415" cmpd="sng">
                  <a:solidFill>
                    <a:srgbClr val="FFFFFF"/>
                  </a:solidFill>
                  <a:prstDash val="solid"/>
                </a:ln>
                <a:solidFill>
                  <a:srgbClr val="FFFFFF"/>
                </a:solidFill>
                <a:effectLst>
                  <a:glow rad="228600">
                    <a:schemeClr val="accent1">
                      <a:satMod val="175000"/>
                      <a:alpha val="40000"/>
                    </a:schemeClr>
                  </a:glow>
                </a:effectLst>
                <a:latin typeface="Arial" panose="020B0604020202020204" pitchFamily="34" charset="0"/>
                <a:cs typeface="Arial" panose="020B0604020202020204" pitchFamily="34" charset="0"/>
              </a:rPr>
              <a:t>Container/Vagoni via Ferrovia</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2"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4000"/>
                            </p:stCondLst>
                            <p:childTnLst>
                              <p:par>
                                <p:cTn id="43" presetID="2" presetClass="entr" presetSubtype="2"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500"/>
                            </p:stCondLst>
                            <p:childTnLst>
                              <p:par>
                                <p:cTn id="48" presetID="2" presetClass="entr" presetSubtype="2"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ttangolo 1"/>
          <p:cNvSpPr/>
          <p:nvPr/>
        </p:nvSpPr>
        <p:spPr>
          <a:xfrm>
            <a:off x="0" y="-76200"/>
            <a:ext cx="5759462" cy="1092607"/>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it-IT" sz="6500" b="1"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SEA FREIGHT</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5425" y="47117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0" y="1600200"/>
            <a:ext cx="2819400" cy="892552"/>
          </a:xfrm>
          <a:prstGeom prst="rect">
            <a:avLst/>
          </a:prstGeom>
          <a:noFill/>
          <a:effectLst>
            <a:outerShdw blurRad="50800" dist="38100" dir="2700000" algn="tl" rotWithShape="0">
              <a:prstClr val="black"/>
            </a:outerShdw>
          </a:effectLst>
        </p:spPr>
        <p:txBody>
          <a:bodyPr>
            <a:spAutoFit/>
          </a:bodyPr>
          <a:lstStyle/>
          <a:p>
            <a:pPr algn="l">
              <a:lnSpc>
                <a:spcPct val="150000"/>
              </a:lnSpc>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Import - Export</a:t>
            </a: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p:txBody>
      </p:sp>
      <p:sp>
        <p:nvSpPr>
          <p:cNvPr id="7" name="Rettangolo 6"/>
          <p:cNvSpPr/>
          <p:nvPr/>
        </p:nvSpPr>
        <p:spPr>
          <a:xfrm>
            <a:off x="0" y="2262932"/>
            <a:ext cx="5105400" cy="892552"/>
          </a:xfrm>
          <a:prstGeom prst="rect">
            <a:avLst/>
          </a:prstGeom>
          <a:noFill/>
          <a:effectLst>
            <a:outerShdw blurRad="50800" dist="38100" dir="2700000" algn="tl" rotWithShape="0">
              <a:prstClr val="black"/>
            </a:outerShdw>
          </a:effectLst>
        </p:spPr>
        <p:txBody>
          <a:bodyPr>
            <a:spAutoFit/>
          </a:bodyPr>
          <a:lstStyle/>
          <a:p>
            <a:pPr algn="l">
              <a:lnSpc>
                <a:spcPct val="150000"/>
              </a:lnSpc>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Cross </a:t>
            </a:r>
            <a:r>
              <a:rPr lang="it-IT" sz="3000" dirty="0" err="1">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Trade</a:t>
            </a: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 Door to Door</a:t>
            </a: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p:txBody>
      </p:sp>
      <p:sp>
        <p:nvSpPr>
          <p:cNvPr id="8" name="Rettangolo 7"/>
          <p:cNvSpPr/>
          <p:nvPr/>
        </p:nvSpPr>
        <p:spPr>
          <a:xfrm>
            <a:off x="0" y="2948732"/>
            <a:ext cx="4114800" cy="1000274"/>
          </a:xfrm>
          <a:prstGeom prst="rect">
            <a:avLst/>
          </a:prstGeom>
          <a:noFill/>
          <a:effectLst>
            <a:outerShdw blurRad="50800" dist="38100" dir="2700000" algn="tl" rotWithShape="0">
              <a:prstClr val="black"/>
            </a:outerShdw>
          </a:effectLst>
        </p:spPr>
        <p:txBody>
          <a:bodyPr>
            <a:spAutoFit/>
          </a:bodyPr>
          <a:lstStyle/>
          <a:p>
            <a:pPr algn="l">
              <a:lnSpc>
                <a:spcPct val="150000"/>
              </a:lnSpc>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FCL, LCL, Break Bulk</a:t>
            </a: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a:p>
            <a:pPr algn="l">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Calibri Light" panose="020F0302020204030204" pitchFamily="34" charset="0"/>
              <a:cs typeface="Arial" panose="020B0604020202020204" pitchFamily="34" charset="0"/>
            </a:endParaRPr>
          </a:p>
        </p:txBody>
      </p:sp>
      <p:sp>
        <p:nvSpPr>
          <p:cNvPr id="9" name="Rettangolo 8"/>
          <p:cNvSpPr/>
          <p:nvPr/>
        </p:nvSpPr>
        <p:spPr>
          <a:xfrm>
            <a:off x="3886200" y="3930387"/>
            <a:ext cx="5072271" cy="946413"/>
          </a:xfrm>
          <a:prstGeom prst="rect">
            <a:avLst/>
          </a:prstGeom>
          <a:noFill/>
          <a:effectLst>
            <a:outerShdw blurRad="50800" dist="38100" dir="2700000" algn="tl" rotWithShape="0">
              <a:prstClr val="black">
                <a:alpha val="40000"/>
              </a:prstClr>
            </a:outerShdw>
          </a:effectLst>
        </p:spPr>
        <p:txBody>
          <a:bodyPr>
            <a:spAutoFit/>
          </a:bodyPr>
          <a:lstStyle/>
          <a:p>
            <a:pPr algn="l">
              <a:lnSpc>
                <a:spcPct val="150000"/>
              </a:lnSpc>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Servizio Rotabili (Ro-Ro)</a:t>
            </a:r>
          </a:p>
          <a:p>
            <a:pPr algn="l">
              <a:lnSpc>
                <a:spcPct val="150000"/>
              </a:lnSpc>
              <a:defRPr/>
            </a:pPr>
            <a:endParaRPr lang="it-IT" sz="7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ttangolo 10"/>
          <p:cNvSpPr/>
          <p:nvPr/>
        </p:nvSpPr>
        <p:spPr>
          <a:xfrm>
            <a:off x="3886201" y="5562600"/>
            <a:ext cx="4419600" cy="784830"/>
          </a:xfrm>
          <a:prstGeom prst="rect">
            <a:avLst/>
          </a:prstGeom>
          <a:noFill/>
          <a:effectLst>
            <a:outerShdw blurRad="50800" dist="38100" dir="2700000" algn="tl" rotWithShape="0">
              <a:prstClr val="black">
                <a:alpha val="40000"/>
              </a:prstClr>
            </a:outerShdw>
          </a:effectLst>
        </p:spPr>
        <p:txBody>
          <a:bodyPr>
            <a:spAutoFit/>
          </a:bodyPr>
          <a:lstStyle/>
          <a:p>
            <a:pPr algn="l">
              <a:lnSpc>
                <a:spcPct val="150000"/>
              </a:lnSpc>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Destinazioni Consolidate</a:t>
            </a:r>
          </a:p>
        </p:txBody>
      </p:sp>
      <p:sp>
        <p:nvSpPr>
          <p:cNvPr id="10" name="Rettangolo 9"/>
          <p:cNvSpPr/>
          <p:nvPr/>
        </p:nvSpPr>
        <p:spPr>
          <a:xfrm>
            <a:off x="3922588" y="4777770"/>
            <a:ext cx="3926012" cy="784830"/>
          </a:xfrm>
          <a:prstGeom prst="rect">
            <a:avLst/>
          </a:prstGeom>
          <a:noFill/>
          <a:effectLst>
            <a:outerShdw blurRad="50800" dist="38100" dir="2700000" algn="tl" rotWithShape="0">
              <a:prstClr val="black">
                <a:alpha val="40000"/>
              </a:prstClr>
            </a:outerShdw>
          </a:effectLst>
        </p:spPr>
        <p:txBody>
          <a:bodyPr>
            <a:spAutoFit/>
          </a:bodyPr>
          <a:lstStyle/>
          <a:p>
            <a:pPr algn="l">
              <a:lnSpc>
                <a:spcPct val="150000"/>
              </a:lnSpc>
              <a:defRPr/>
            </a:pPr>
            <a:r>
              <a:rPr lang="it-IT" sz="3000" dirty="0">
                <a:ln w="18415" cmpd="sng">
                  <a:solidFill>
                    <a:srgbClr val="FFFFFF"/>
                  </a:solidFill>
                  <a:prstDash val="solid"/>
                </a:ln>
                <a:solidFill>
                  <a:srgbClr val="FFFFFF"/>
                </a:solidFill>
                <a:effectLst>
                  <a:glow rad="2286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Merci Pericolose IMO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outerShdw blurRad="381000" dist="1905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a:spPr>
      <a:bodyPr rtlCol="0" anchor="ctr"/>
      <a:lstStyle>
        <a:defPPr marL="0" indent="0" algn="just" eaLnBrk="1" hangingPunct="1">
          <a:buFont typeface="Arial" charset="0"/>
          <a:buNone/>
          <a:defRPr sz="2200" b="1" dirty="0" smtClean="0">
            <a:solidFill>
              <a:schemeClr val="bg1"/>
            </a:solidFill>
            <a:cs typeface="Arial"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22531</TotalTime>
  <Words>713</Words>
  <Application>Microsoft Office PowerPoint</Application>
  <PresentationFormat>Presentazione su schermo (4:3)</PresentationFormat>
  <Paragraphs>127</Paragraphs>
  <Slides>12</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Helvetica Neue</vt:lpstr>
      <vt:lpstr>Wingdings 2</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Agility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Agility Company Overview - November 2006</dc:title>
  <dc:creator>Mauro Zanetti</dc:creator>
  <cp:lastModifiedBy>Simone Valtolina</cp:lastModifiedBy>
  <cp:revision>938</cp:revision>
  <cp:lastPrinted>2006-11-17T01:41:37Z</cp:lastPrinted>
  <dcterms:created xsi:type="dcterms:W3CDTF">2006-10-31T04:30:03Z</dcterms:created>
  <dcterms:modified xsi:type="dcterms:W3CDTF">2021-10-17T17:07:38Z</dcterms:modified>
</cp:coreProperties>
</file>