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712" r:id="rId2"/>
    <p:sldId id="713" r:id="rId3"/>
    <p:sldId id="714" r:id="rId4"/>
    <p:sldId id="724" r:id="rId5"/>
    <p:sldId id="725" r:id="rId6"/>
    <p:sldId id="715" r:id="rId7"/>
    <p:sldId id="723" r:id="rId8"/>
    <p:sldId id="720" r:id="rId9"/>
    <p:sldId id="719" r:id="rId10"/>
    <p:sldId id="716" r:id="rId11"/>
    <p:sldId id="721" r:id="rId12"/>
    <p:sldId id="722" r:id="rId13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728">
          <p15:clr>
            <a:srgbClr val="A4A3A4"/>
          </p15:clr>
        </p15:guide>
        <p15:guide id="5" orient="horz" pos="2640">
          <p15:clr>
            <a:srgbClr val="A4A3A4"/>
          </p15:clr>
        </p15:guide>
        <p15:guide id="6" orient="horz" pos="3600">
          <p15:clr>
            <a:srgbClr val="A4A3A4"/>
          </p15:clr>
        </p15:guide>
        <p15:guide id="7" orient="horz" pos="240">
          <p15:clr>
            <a:srgbClr val="A4A3A4"/>
          </p15:clr>
        </p15:guide>
        <p15:guide id="8" orient="horz" pos="3120">
          <p15:clr>
            <a:srgbClr val="A4A3A4"/>
          </p15:clr>
        </p15:guide>
        <p15:guide id="9" pos="2880">
          <p15:clr>
            <a:srgbClr val="A4A3A4"/>
          </p15:clr>
        </p15:guide>
        <p15:guide id="10" pos="384">
          <p15:clr>
            <a:srgbClr val="A4A3A4"/>
          </p15:clr>
        </p15:guide>
        <p15:guide id="11" pos="1152">
          <p15:clr>
            <a:srgbClr val="A4A3A4"/>
          </p15:clr>
        </p15:guide>
        <p15:guide id="12" pos="2016">
          <p15:clr>
            <a:srgbClr val="A4A3A4"/>
          </p15:clr>
        </p15:guide>
        <p15:guide id="13" pos="3744">
          <p15:clr>
            <a:srgbClr val="A4A3A4"/>
          </p15:clr>
        </p15:guide>
        <p15:guide id="14" pos="4608">
          <p15:clr>
            <a:srgbClr val="A4A3A4"/>
          </p15:clr>
        </p15:guide>
        <p15:guide id="1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064E"/>
    <a:srgbClr val="060432"/>
    <a:srgbClr val="0033CC"/>
    <a:srgbClr val="D99A3A"/>
    <a:srgbClr val="FF0000"/>
    <a:srgbClr val="D0C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28" autoAdjust="0"/>
    <p:restoredTop sz="89421" autoAdjust="0"/>
  </p:normalViewPr>
  <p:slideViewPr>
    <p:cSldViewPr>
      <p:cViewPr varScale="1">
        <p:scale>
          <a:sx n="81" d="100"/>
          <a:sy n="81" d="100"/>
        </p:scale>
        <p:origin x="1829" y="60"/>
      </p:cViewPr>
      <p:guideLst>
        <p:guide orient="horz" pos="2160"/>
        <p:guide orient="horz" pos="720"/>
        <p:guide orient="horz" pos="1200"/>
        <p:guide orient="horz" pos="1728"/>
        <p:guide orient="horz" pos="2640"/>
        <p:guide orient="horz" pos="3600"/>
        <p:guide orient="horz" pos="240"/>
        <p:guide orient="horz" pos="3120"/>
        <p:guide pos="2880"/>
        <p:guide pos="384"/>
        <p:guide pos="1152"/>
        <p:guide pos="2016"/>
        <p:guide pos="3744"/>
        <p:guide pos="460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0" y="10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fld id="{D548D23F-8A7D-49AC-99AC-297FED9A71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9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/>
            </a:lvl1pPr>
          </a:lstStyle>
          <a:p>
            <a:pPr>
              <a:defRPr/>
            </a:pPr>
            <a:fld id="{FEFDCC83-B55C-4EE3-9778-0FEB89BD61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649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21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07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277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A86A-9C06-4BBD-8979-E64C1D5A9515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B3D5-A5DD-4451-B029-F63F66A679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7719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645F-4DB3-46BA-877E-D8B295F58937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0554-0B30-4A23-823D-ACEF8DB4F9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48367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C5ADA-BB0C-4AF8-B787-38227323099E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4B8B-BE40-47D4-98A5-6BA8B10314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30779"/>
      </p:ext>
    </p:extLst>
  </p:cSld>
  <p:clrMapOvr>
    <a:masterClrMapping/>
  </p:clrMapOvr>
  <p:transition spd="slow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1.png" descr="C:\Documents and Settings\Studley\Desktop\PPT2\png_24_cropped\5-AGL_PPT_GradientBottom_0127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8613"/>
            <a:ext cx="9144000" cy="179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2.png" descr="C:\Documents and Settings\Studley\Desktop\PPT2\png_24_cropped\8-AGL_PPT_GradientTop_0127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1.png" descr="C:\Documents and Settings\Studley\Desktop\PPT2\png_24_cropped\5-AGL_PPT_GradientBottom_0127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8613"/>
            <a:ext cx="9144000" cy="179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4.png" descr="C:\Documents and Settings\Studley\Desktop\AGL_PPT_Gradients_0129.11_Cropped\Red Gradient V2\7.DarkRedGradient_V2_Midd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9144000" cy="2381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5.jpeg" descr="Agility GIL logo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81000"/>
            <a:ext cx="3505200" cy="92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2.png" descr="C:\Documents and Settings\Studley\Desktop\PPT2\png_24_cropped\8-AGL_PPT_GradientTop_0127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>
            <a:spLocks noGrp="1"/>
          </p:cNvSpPr>
          <p:nvPr>
            <p:ph type="body" sz="half" idx="1"/>
          </p:nvPr>
        </p:nvSpPr>
        <p:spPr>
          <a:xfrm>
            <a:off x="381000" y="4343400"/>
            <a:ext cx="8458200" cy="2324100"/>
          </a:xfrm>
          <a:prstGeom prst="rect">
            <a:avLst/>
          </a:prstGeom>
        </p:spPr>
        <p:txBody>
          <a:bodyPr/>
          <a:lstStyle>
            <a:lvl1pPr marL="0" indent="0">
              <a:defRPr sz="2391">
                <a:solidFill>
                  <a:srgbClr val="F2F2F2"/>
                </a:solidFill>
              </a:defRPr>
            </a:lvl1pPr>
            <a:lvl2pPr marL="313138" indent="-313138">
              <a:defRPr sz="2391">
                <a:solidFill>
                  <a:srgbClr val="F2F2F2"/>
                </a:solidFill>
              </a:defRPr>
            </a:lvl2pPr>
            <a:lvl3pPr marL="568092" indent="-333238">
              <a:defRPr sz="2391">
                <a:solidFill>
                  <a:srgbClr val="F2F2F2"/>
                </a:solidFill>
              </a:defRPr>
            </a:lvl3pPr>
            <a:lvl4pPr marL="809291" indent="-352279">
              <a:defRPr sz="2391">
                <a:solidFill>
                  <a:srgbClr val="F2F2F2"/>
                </a:solidFill>
              </a:defRPr>
            </a:lvl4pPr>
            <a:lvl5pPr marL="2102256" indent="-274205">
              <a:defRPr sz="2391">
                <a:solidFill>
                  <a:srgbClr val="F2F2F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81000" y="3714750"/>
            <a:ext cx="8458200" cy="628650"/>
          </a:xfrm>
          <a:prstGeom prst="rect">
            <a:avLst/>
          </a:prstGeom>
        </p:spPr>
        <p:txBody>
          <a:bodyPr/>
          <a:lstStyle>
            <a:lvl1pPr>
              <a:defRPr sz="3234">
                <a:solidFill>
                  <a:srgbClr val="F2F2F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6335849" y="6248634"/>
            <a:ext cx="217359" cy="21543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B37015"/>
                </a:solidFill>
              </a:rPr>
              <a:pPr/>
              <a:t>‹N›</a:t>
            </a:fld>
            <a:endParaRPr>
              <a:solidFill>
                <a:srgbClr val="B37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059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D015-3166-4874-9721-585C35D65A34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6025-6CF6-4A4E-9011-139C82E764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10505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D19F-BBE3-4B4B-AE02-67E8E3C5ACC2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8FDD-6527-4B0D-94D9-0BC8F733A3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9933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7A50-11B8-43AE-9A6E-CF18F848E088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5BC9-6114-4067-AD47-31F801731A1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838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98B4-3E0D-435B-97B1-A71AE1BF64A8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6924-CCBC-44C8-9BBB-FA105C98A9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6337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083D-F4C8-4374-A41D-8DEFF27C4FE1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021C-156F-45E8-A95C-B511C4BFFD0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759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0661-1750-4A3B-9C94-D173DFAE4687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64B9-23D5-44C7-A14C-1148548DE6B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6644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7E78-9883-460C-B688-69C4460146CE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8836-47BC-45F0-B1C0-FF506965793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75836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DC464-940D-47E9-967E-A0B7B0559EAE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D1C6-72D8-4CEF-988D-1D13301AFE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8941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70B9A6-A694-494E-96A5-F2F0C9667A4F}" type="datetime1">
              <a:rPr lang="it-IT"/>
              <a:pPr>
                <a:defRPr/>
              </a:pPr>
              <a:t>15/04/2021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EFDBD-FD22-4989-9D9B-6F8BE2D217F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 spd="slow">
    <p:wipe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49630"/>
            <a:ext cx="9144000" cy="501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76200"/>
            <a:ext cx="5511445" cy="1092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 FREIGHT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148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38738"/>
            <a:ext cx="11350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048000" y="914400"/>
            <a:ext cx="6019800" cy="661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 /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Shipment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800600" y="1371600"/>
            <a:ext cx="42672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Trace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324600" y="1929080"/>
            <a:ext cx="2743200" cy="661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 - Export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8162" y="4000490"/>
            <a:ext cx="5011038" cy="661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Door to Door</a:t>
            </a: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162" y="4469849"/>
            <a:ext cx="4782438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DGR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162" y="5022850"/>
            <a:ext cx="2657919" cy="661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Cargo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76200"/>
            <a:ext cx="4820551" cy="1092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CHARTERS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322" y="5388574"/>
            <a:ext cx="1368000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5374800"/>
            <a:ext cx="1368000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374800"/>
            <a:ext cx="1368000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374800"/>
            <a:ext cx="1368000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5" name="Immagine 14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52400"/>
            <a:ext cx="1368000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16" name="Immagine 15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207" y="152400"/>
            <a:ext cx="1366785" cy="102600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12" name="Rettangolo 11"/>
          <p:cNvSpPr/>
          <p:nvPr/>
        </p:nvSpPr>
        <p:spPr>
          <a:xfrm>
            <a:off x="76200" y="3429000"/>
            <a:ext cx="40386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Cargo , AOG Charters </a:t>
            </a: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6200" y="4018002"/>
            <a:ext cx="60198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 Critical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Spares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Delivery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6201" y="4572000"/>
            <a:ext cx="7010399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Passenger , VIP and Business Charters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295400" y="4378643"/>
            <a:ext cx="7543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Charter:		aldo.valtolina@cmagoa.it				simone.valtolina@cmagoa.it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2400" y="1143000"/>
            <a:ext cx="73690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Compagnia Merci Aeree Srl</a:t>
            </a:r>
          </a:p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Piazza </a:t>
            </a:r>
            <a:r>
              <a:rPr lang="it-IT" altLang="it-IT" sz="2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della Vittoria 14/7</a:t>
            </a:r>
            <a:endParaRPr lang="it-IT" altLang="it-IT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1016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16121 Genoa - Italy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2400" y="2362200"/>
            <a:ext cx="7369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Tel.:	+39 010 600891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2400" y="2784157"/>
            <a:ext cx="7369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Fax:	+39 010 6502308</a:t>
            </a:r>
          </a:p>
        </p:txBody>
      </p:sp>
      <p:sp>
        <p:nvSpPr>
          <p:cNvPr id="7" name="Rettangolo 6"/>
          <p:cNvSpPr/>
          <p:nvPr/>
        </p:nvSpPr>
        <p:spPr>
          <a:xfrm>
            <a:off x="152400" y="3962400"/>
            <a:ext cx="1143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95400" y="3960779"/>
            <a:ext cx="6553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General:		cma@cmagoa.it</a:t>
            </a:r>
          </a:p>
        </p:txBody>
      </p:sp>
      <p:sp>
        <p:nvSpPr>
          <p:cNvPr id="9" name="Rettangolo 8"/>
          <p:cNvSpPr/>
          <p:nvPr/>
        </p:nvSpPr>
        <p:spPr>
          <a:xfrm>
            <a:off x="1295400" y="5181600"/>
            <a:ext cx="75438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Sales Manager:	enrico.martino@cmagoa.it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295400" y="5597843"/>
            <a:ext cx="7391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Export:		mauro.zanetti@cmagoa.it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295400" y="3352800"/>
            <a:ext cx="25908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www.cmagoa.it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52400" y="3352800"/>
            <a:ext cx="1143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Web:</a:t>
            </a:r>
          </a:p>
        </p:txBody>
      </p:sp>
      <p:pic>
        <p:nvPicPr>
          <p:cNvPr id="16" name="Immagine 15" descr="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52400"/>
            <a:ext cx="1554480" cy="89979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95400" y="6019800"/>
            <a:ext cx="75438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Import - X-</a:t>
            </a:r>
            <a:r>
              <a:rPr lang="it-IT" altLang="it-IT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trade</a:t>
            </a:r>
            <a:r>
              <a:rPr lang="it-IT" altLang="it-IT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  <a:r>
              <a:rPr lang="it-IT" altLang="it-IT" sz="2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1016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	fabia.monaca@cmagoa.it</a:t>
            </a:r>
            <a:endParaRPr lang="it-IT" altLang="it-IT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1016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850" y="2590800"/>
            <a:ext cx="3054350" cy="133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7" name="Immagin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850" y="914400"/>
            <a:ext cx="3054350" cy="129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038475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Rettangolo arrotondato 4"/>
          <p:cNvSpPr/>
          <p:nvPr/>
        </p:nvSpPr>
        <p:spPr>
          <a:xfrm>
            <a:off x="381000" y="914400"/>
            <a:ext cx="4224133" cy="4724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  <a:lin ang="16200000" scaled="0"/>
          </a:gradFill>
          <a:ln/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buFont typeface="Arial" charset="0"/>
              <a:buNone/>
              <a:defRPr/>
            </a:pPr>
            <a:endParaRPr lang="it-IT" altLang="it-IT" sz="15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454818" y="152400"/>
            <a:ext cx="230063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it-IT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Our History</a:t>
            </a:r>
            <a:endParaRPr lang="it-IT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9599" y="1122402"/>
            <a:ext cx="38862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charset="0"/>
              <a:buNone/>
              <a:defRPr/>
            </a:pPr>
            <a:r>
              <a:rPr lang="it-IT" altLang="it-IT" sz="2200" b="1" u="sng" dirty="0">
                <a:solidFill>
                  <a:schemeClr val="bg1"/>
                </a:solidFill>
                <a:latin typeface="+mj-lt"/>
                <a:cs typeface="Arial" charset="0"/>
              </a:rPr>
              <a:t>More </a:t>
            </a:r>
            <a:r>
              <a:rPr lang="it-IT" altLang="it-IT" sz="2200" b="1" u="sng" dirty="0" err="1">
                <a:solidFill>
                  <a:schemeClr val="bg1"/>
                </a:solidFill>
                <a:latin typeface="+mj-lt"/>
                <a:cs typeface="Arial" charset="0"/>
              </a:rPr>
              <a:t>Than</a:t>
            </a:r>
            <a:r>
              <a:rPr lang="it-IT" altLang="it-IT" sz="2200" b="1" u="sng" dirty="0">
                <a:solidFill>
                  <a:schemeClr val="bg1"/>
                </a:solidFill>
                <a:latin typeface="+mj-lt"/>
                <a:cs typeface="Arial" charset="0"/>
              </a:rPr>
              <a:t> 40 </a:t>
            </a:r>
            <a:r>
              <a:rPr lang="it-IT" altLang="it-IT" sz="2200" b="1" u="sng" dirty="0" err="1">
                <a:solidFill>
                  <a:schemeClr val="bg1"/>
                </a:solidFill>
                <a:latin typeface="+mj-lt"/>
                <a:cs typeface="Arial" charset="0"/>
              </a:rPr>
              <a:t>Years</a:t>
            </a:r>
            <a:r>
              <a:rPr lang="it-IT" altLang="it-IT" sz="2200" b="1" u="sng" dirty="0">
                <a:solidFill>
                  <a:schemeClr val="bg1"/>
                </a:solidFill>
                <a:latin typeface="+mj-lt"/>
                <a:cs typeface="Arial" charset="0"/>
              </a:rPr>
              <a:t>’ Experience</a:t>
            </a:r>
          </a:p>
          <a:p>
            <a:pPr algn="just">
              <a:defRPr/>
            </a:pPr>
            <a:endParaRPr lang="it-IT" altLang="it-IT" sz="8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56430" y="1789837"/>
            <a:ext cx="364013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Founded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in 1970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Freight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Forwarding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Agency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specialized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in air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shipments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673893" y="2819400"/>
            <a:ext cx="364013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Alitalia Cargo General Sales Agent in Liguria </a:t>
            </a:r>
            <a:r>
              <a:rPr lang="en-US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from its establishment until 2009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56430" y="3916363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Iran Air Cargo General Sales Agent  2007-2009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656430" y="4721622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Cargolux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handler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in Genoa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Airport</a:t>
            </a:r>
            <a:r>
              <a:rPr lang="it-IT" altLang="it-IT" sz="1700" b="1">
                <a:solidFill>
                  <a:schemeClr val="bg1"/>
                </a:solidFill>
                <a:latin typeface="Arial" charset="0"/>
                <a:cs typeface="Arial" charset="0"/>
              </a:rPr>
              <a:t> from 2012 to 2015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279952" y="2743200"/>
            <a:ext cx="8584096" cy="1676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</a:gradFill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buFont typeface="Arial" charset="0"/>
              <a:buNone/>
              <a:defRPr/>
            </a:pPr>
            <a:endParaRPr lang="it-IT" altLang="it-IT" sz="1500" dirty="0"/>
          </a:p>
        </p:txBody>
      </p:sp>
      <p:pic>
        <p:nvPicPr>
          <p:cNvPr id="5" name="Immagin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1200" y="5074200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Immagin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0000" y="5077513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Immagin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800" y="5074200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Immagin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49127" y="5074200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CasellaDiTesto 8"/>
          <p:cNvSpPr txBox="1"/>
          <p:nvPr/>
        </p:nvSpPr>
        <p:spPr>
          <a:xfrm>
            <a:off x="482048" y="2819400"/>
            <a:ext cx="80772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charset="0"/>
              <a:buNone/>
              <a:defRPr/>
            </a:pPr>
            <a:r>
              <a:rPr lang="it-IT" altLang="it-IT" sz="2200" b="1" u="sng" dirty="0">
                <a:solidFill>
                  <a:schemeClr val="bg1"/>
                </a:solidFill>
                <a:latin typeface="+mn-lt"/>
                <a:cs typeface="Arial" charset="0"/>
              </a:rPr>
              <a:t>Services and </a:t>
            </a:r>
            <a:r>
              <a:rPr lang="it-IT" altLang="it-IT" sz="2200" b="1" u="sng" dirty="0" err="1">
                <a:solidFill>
                  <a:schemeClr val="bg1"/>
                </a:solidFill>
                <a:latin typeface="+mn-lt"/>
                <a:cs typeface="Arial" charset="0"/>
              </a:rPr>
              <a:t>Goals</a:t>
            </a:r>
            <a:endParaRPr lang="it-IT" altLang="it-IT" sz="2200" b="1" u="sng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l">
              <a:buFont typeface="Arial" charset="0"/>
              <a:buNone/>
              <a:defRPr/>
            </a:pPr>
            <a:r>
              <a:rPr lang="en-US" altLang="it-IT" sz="1600" dirty="0">
                <a:solidFill>
                  <a:schemeClr val="bg1"/>
                </a:solidFill>
                <a:latin typeface="+mn-lt"/>
                <a:cs typeface="Arial" charset="0"/>
              </a:rPr>
              <a:t>Our mission is to reach our Customers’ satisfaction in every step of the shipment; </a:t>
            </a:r>
          </a:p>
          <a:p>
            <a:pPr algn="l">
              <a:buFont typeface="Arial" charset="0"/>
              <a:buNone/>
              <a:defRPr/>
            </a:pPr>
            <a:r>
              <a:rPr lang="en-US" altLang="it-IT" sz="1600" dirty="0">
                <a:solidFill>
                  <a:schemeClr val="bg1"/>
                </a:solidFill>
                <a:latin typeface="+mn-lt"/>
                <a:cs typeface="Arial" charset="0"/>
              </a:rPr>
              <a:t>Our Customers’ goals become our goals, our Customers’ success becomes our success.</a:t>
            </a:r>
          </a:p>
          <a:p>
            <a:pPr algn="l">
              <a:buFont typeface="Arial" charset="0"/>
              <a:buNone/>
              <a:defRPr/>
            </a:pPr>
            <a:r>
              <a:rPr lang="en-US" altLang="it-IT" sz="1600" dirty="0">
                <a:solidFill>
                  <a:schemeClr val="bg1"/>
                </a:solidFill>
                <a:latin typeface="+mn-lt"/>
                <a:cs typeface="Arial" charset="0"/>
              </a:rPr>
              <a:t>CMA offers a wide range of solutions for all shipments, integrating different transport modes by air, by sea and by land, thus moving your goods in the most efficient and effective way.</a:t>
            </a:r>
            <a:endParaRPr lang="it-IT" altLang="it-IT" sz="16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algn="l">
              <a:buFont typeface="Arial" charset="0"/>
              <a:buNone/>
              <a:defRPr/>
            </a:pPr>
            <a:endParaRPr lang="it-IT" altLang="it-IT" sz="600" b="1" u="sng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31304" y="533400"/>
            <a:ext cx="8507896" cy="16764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</a:gradFill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>
              <a:buFont typeface="Arial" charset="0"/>
              <a:buNone/>
              <a:defRPr/>
            </a:pPr>
            <a:endParaRPr lang="it-IT" altLang="it-IT" sz="15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57200" y="670917"/>
            <a:ext cx="82296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dirty="0">
                <a:solidFill>
                  <a:schemeClr val="bg1"/>
                </a:solidFill>
                <a:latin typeface="+mj-lt"/>
              </a:rPr>
              <a:t>«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There is only one boss. The customer. And he can fire everybody in the company from the chairman on down, simply by spending his money somewhere else.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»</a:t>
            </a:r>
          </a:p>
          <a:p>
            <a:endParaRPr lang="it-IT" sz="1400" b="1" i="1" dirty="0">
              <a:solidFill>
                <a:schemeClr val="bg1"/>
              </a:solidFill>
              <a:latin typeface="+mj-lt"/>
            </a:endParaRPr>
          </a:p>
          <a:p>
            <a:r>
              <a:rPr lang="it-IT" sz="1400" b="1" i="1" dirty="0">
                <a:solidFill>
                  <a:schemeClr val="bg1"/>
                </a:solidFill>
                <a:latin typeface="+mj-lt"/>
              </a:rPr>
              <a:t>(Sam </a:t>
            </a:r>
            <a:r>
              <a:rPr lang="it-IT" sz="1400" b="1" i="1" dirty="0" err="1">
                <a:solidFill>
                  <a:schemeClr val="bg1"/>
                </a:solidFill>
                <a:latin typeface="+mj-lt"/>
              </a:rPr>
              <a:t>Walton</a:t>
            </a:r>
            <a:r>
              <a:rPr lang="it-IT" sz="1400" b="1" i="1" dirty="0">
                <a:solidFill>
                  <a:schemeClr val="bg1"/>
                </a:solidFill>
                <a:latin typeface="+mj-lt"/>
              </a:rPr>
              <a:t> - </a:t>
            </a:r>
            <a:r>
              <a:rPr lang="en-US" sz="1400" b="1" i="1" dirty="0">
                <a:solidFill>
                  <a:schemeClr val="bg1"/>
                </a:solidFill>
                <a:latin typeface="+mj-lt"/>
              </a:rPr>
              <a:t>Founder of Wal-Mart Stores Inc.</a:t>
            </a:r>
            <a:r>
              <a:rPr lang="it-IT" sz="1400" b="1" i="1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Shape 1996"/>
          <p:cNvSpPr/>
          <p:nvPr/>
        </p:nvSpPr>
        <p:spPr>
          <a:xfrm>
            <a:off x="5638801" y="1187316"/>
            <a:ext cx="2639424" cy="738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>
            <a:lvl1pPr algn="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A global network of logistics experts with qualified knowledge of local markets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997" name="Shape 1997"/>
          <p:cNvSpPr/>
          <p:nvPr/>
        </p:nvSpPr>
        <p:spPr>
          <a:xfrm>
            <a:off x="290640" y="4661449"/>
            <a:ext cx="1842960" cy="1169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>
            <a:lvl1pPr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b="1" dirty="0">
                <a:solidFill>
                  <a:schemeClr val="tx2"/>
                </a:solidFill>
              </a:rPr>
              <a:t>Personalized service and continuous search for the best solutions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998" name="Shape 1998"/>
          <p:cNvSpPr/>
          <p:nvPr/>
        </p:nvSpPr>
        <p:spPr>
          <a:xfrm>
            <a:off x="369465" y="2375340"/>
            <a:ext cx="1535535" cy="138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>
            <a:lvl1pPr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US" b="1" dirty="0">
                <a:solidFill>
                  <a:schemeClr val="tx2"/>
                </a:solidFill>
              </a:rPr>
              <a:t>Network with over 500 locations, but without losing flexibility or customer care</a:t>
            </a:r>
            <a:endParaRPr b="1" dirty="0">
              <a:solidFill>
                <a:schemeClr val="tx2"/>
              </a:solidFill>
            </a:endParaRPr>
          </a:p>
        </p:txBody>
      </p:sp>
      <p:sp>
        <p:nvSpPr>
          <p:cNvPr id="1999" name="Shape 1999"/>
          <p:cNvSpPr/>
          <p:nvPr/>
        </p:nvSpPr>
        <p:spPr>
          <a:xfrm>
            <a:off x="6400800" y="5349343"/>
            <a:ext cx="2404123" cy="738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8" tIns="45698" rIns="45698" bIns="45698">
            <a:spAutoFit/>
          </a:bodyPr>
          <a:lstStyle>
            <a:lvl1pPr algn="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it-IT" b="1" dirty="0">
                <a:solidFill>
                  <a:schemeClr val="tx2"/>
                </a:solidFill>
              </a:rPr>
              <a:t>Innovative </a:t>
            </a:r>
            <a:r>
              <a:rPr lang="it-IT" b="1" dirty="0" err="1">
                <a:solidFill>
                  <a:schemeClr val="tx2"/>
                </a:solidFill>
              </a:rPr>
              <a:t>spirit</a:t>
            </a:r>
            <a:r>
              <a:rPr lang="it-IT" b="1" dirty="0">
                <a:solidFill>
                  <a:schemeClr val="tx2"/>
                </a:solidFill>
              </a:rPr>
              <a:t>, global </a:t>
            </a:r>
            <a:r>
              <a:rPr lang="it-IT" b="1" dirty="0" err="1">
                <a:solidFill>
                  <a:schemeClr val="tx2"/>
                </a:solidFill>
              </a:rPr>
              <a:t>quality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standards</a:t>
            </a:r>
            <a:r>
              <a:rPr lang="it-IT" b="1" dirty="0">
                <a:solidFill>
                  <a:schemeClr val="tx2"/>
                </a:solidFill>
              </a:rPr>
              <a:t> and </a:t>
            </a:r>
            <a:r>
              <a:rPr lang="it-IT" b="1" dirty="0" err="1">
                <a:solidFill>
                  <a:schemeClr val="tx2"/>
                </a:solidFill>
              </a:rPr>
              <a:t>qualified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personnel</a:t>
            </a:r>
            <a:endParaRPr b="1" dirty="0">
              <a:solidFill>
                <a:schemeClr val="tx2"/>
              </a:solidFill>
            </a:endParaRPr>
          </a:p>
        </p:txBody>
      </p:sp>
      <p:pic>
        <p:nvPicPr>
          <p:cNvPr id="2000" name="image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71" y="76200"/>
            <a:ext cx="7177437" cy="7343522"/>
          </a:xfrm>
          <a:prstGeom prst="rect">
            <a:avLst/>
          </a:prstGeom>
          <a:ln w="12700">
            <a:miter lim="400000"/>
          </a:ln>
        </p:spPr>
      </p:pic>
      <p:sp>
        <p:nvSpPr>
          <p:cNvPr id="2001" name="Shape 2001"/>
          <p:cNvSpPr/>
          <p:nvPr/>
        </p:nvSpPr>
        <p:spPr>
          <a:xfrm>
            <a:off x="5775729" y="3406180"/>
            <a:ext cx="1060502" cy="83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698" tIns="45698" rIns="45698" bIns="45698">
            <a:spAutoFit/>
          </a:bodyPr>
          <a:lstStyle/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Specialist</a:t>
            </a:r>
          </a:p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Logistic</a:t>
            </a:r>
            <a:r>
              <a:rPr lang="en-US"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617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</a:p>
        </p:txBody>
      </p:sp>
      <p:sp>
        <p:nvSpPr>
          <p:cNvPr id="2002" name="Shape 2002"/>
          <p:cNvSpPr/>
          <p:nvPr/>
        </p:nvSpPr>
        <p:spPr>
          <a:xfrm>
            <a:off x="3636177" y="1971496"/>
            <a:ext cx="1889255" cy="58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698" tIns="45698" rIns="45698" bIns="45698">
            <a:spAutoFit/>
          </a:bodyPr>
          <a:lstStyle/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Emerging Market</a:t>
            </a:r>
            <a:r>
              <a:rPr lang="en-US"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617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Capabilities</a:t>
            </a:r>
          </a:p>
        </p:txBody>
      </p:sp>
      <p:sp>
        <p:nvSpPr>
          <p:cNvPr id="2003" name="Shape 2003"/>
          <p:cNvSpPr/>
          <p:nvPr/>
        </p:nvSpPr>
        <p:spPr>
          <a:xfrm>
            <a:off x="2286000" y="5184179"/>
            <a:ext cx="1946963" cy="58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698" tIns="45698" rIns="45698" bIns="45698">
            <a:spAutoFit/>
          </a:bodyPr>
          <a:lstStyle/>
          <a:p>
            <a:pPr algn="ctr"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Focus on Personal</a:t>
            </a:r>
          </a:p>
          <a:p>
            <a:pPr algn="ctr"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</a:p>
        </p:txBody>
      </p:sp>
      <p:sp>
        <p:nvSpPr>
          <p:cNvPr id="2004" name="Shape 2004"/>
          <p:cNvSpPr/>
          <p:nvPr/>
        </p:nvSpPr>
        <p:spPr>
          <a:xfrm>
            <a:off x="2292279" y="3406179"/>
            <a:ext cx="909820" cy="58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698" tIns="45698" rIns="45698" bIns="45698">
            <a:spAutoFit/>
          </a:bodyPr>
          <a:lstStyle/>
          <a:p>
            <a:pPr algn="ctr"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Global</a:t>
            </a:r>
          </a:p>
          <a:p>
            <a:pPr algn="ctr"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</a:p>
        </p:txBody>
      </p:sp>
      <p:sp>
        <p:nvSpPr>
          <p:cNvPr id="2005" name="Shape 2005"/>
          <p:cNvSpPr/>
          <p:nvPr/>
        </p:nvSpPr>
        <p:spPr>
          <a:xfrm>
            <a:off x="4631216" y="5506011"/>
            <a:ext cx="1623157" cy="58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698" tIns="45698" rIns="45698" bIns="45698">
            <a:spAutoFit/>
          </a:bodyPr>
          <a:lstStyle/>
          <a:p>
            <a:pPr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Entrepreneurial</a:t>
            </a:r>
          </a:p>
          <a:p>
            <a:pPr algn="ctr" defTabSz="913977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17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Spirit</a:t>
            </a:r>
          </a:p>
        </p:txBody>
      </p:sp>
      <p:sp>
        <p:nvSpPr>
          <p:cNvPr id="2007" name="Shape 2007"/>
          <p:cNvSpPr/>
          <p:nvPr/>
        </p:nvSpPr>
        <p:spPr>
          <a:xfrm>
            <a:off x="6286500" y="5278161"/>
            <a:ext cx="2440178" cy="0"/>
          </a:xfrm>
          <a:prstGeom prst="line">
            <a:avLst/>
          </a:prstGeom>
          <a:ln w="25400">
            <a:solidFill>
              <a:srgbClr val="95A645"/>
            </a:solidFill>
          </a:ln>
        </p:spPr>
        <p:txBody>
          <a:bodyPr lIns="45698" tIns="45698" rIns="45698" bIns="45698"/>
          <a:lstStyle/>
          <a:p>
            <a:pPr defTabSz="913977"/>
            <a:endParaRPr sz="1828">
              <a:sym typeface="Helvetica Neue"/>
            </a:endParaRPr>
          </a:p>
        </p:txBody>
      </p:sp>
      <p:sp>
        <p:nvSpPr>
          <p:cNvPr id="2008" name="Shape 2008"/>
          <p:cNvSpPr/>
          <p:nvPr/>
        </p:nvSpPr>
        <p:spPr>
          <a:xfrm>
            <a:off x="6527800" y="2522261"/>
            <a:ext cx="2440178" cy="0"/>
          </a:xfrm>
          <a:prstGeom prst="line">
            <a:avLst/>
          </a:prstGeom>
          <a:ln w="25400">
            <a:solidFill>
              <a:srgbClr val="9B8C7E"/>
            </a:solidFill>
          </a:ln>
        </p:spPr>
        <p:txBody>
          <a:bodyPr lIns="45698" tIns="45698" rIns="45698" bIns="45698"/>
          <a:lstStyle/>
          <a:p>
            <a:pPr defTabSz="913977"/>
            <a:endParaRPr sz="1828">
              <a:sym typeface="Helvetica Neue"/>
            </a:endParaRPr>
          </a:p>
        </p:txBody>
      </p:sp>
      <p:sp>
        <p:nvSpPr>
          <p:cNvPr id="2009" name="Shape 2009"/>
          <p:cNvSpPr/>
          <p:nvPr/>
        </p:nvSpPr>
        <p:spPr>
          <a:xfrm>
            <a:off x="4876800" y="1140053"/>
            <a:ext cx="3401424" cy="3"/>
          </a:xfrm>
          <a:prstGeom prst="line">
            <a:avLst/>
          </a:prstGeom>
          <a:ln w="25400">
            <a:solidFill>
              <a:srgbClr val="F39520"/>
            </a:solidFill>
          </a:ln>
        </p:spPr>
        <p:txBody>
          <a:bodyPr lIns="45698" tIns="45698" rIns="45698" bIns="45698"/>
          <a:lstStyle/>
          <a:p>
            <a:pPr defTabSz="913977"/>
            <a:endParaRPr sz="1828">
              <a:sym typeface="Helvetica Neue"/>
            </a:endParaRPr>
          </a:p>
        </p:txBody>
      </p:sp>
      <p:sp>
        <p:nvSpPr>
          <p:cNvPr id="2010" name="Shape 2010"/>
          <p:cNvSpPr/>
          <p:nvPr/>
        </p:nvSpPr>
        <p:spPr>
          <a:xfrm>
            <a:off x="406400" y="2298512"/>
            <a:ext cx="2440178" cy="3"/>
          </a:xfrm>
          <a:prstGeom prst="line">
            <a:avLst/>
          </a:prstGeom>
          <a:ln w="25400">
            <a:solidFill>
              <a:srgbClr val="5A9C99"/>
            </a:solidFill>
          </a:ln>
        </p:spPr>
        <p:txBody>
          <a:bodyPr lIns="45698" tIns="45698" rIns="45698" bIns="45698"/>
          <a:lstStyle/>
          <a:p>
            <a:pPr defTabSz="913977"/>
            <a:endParaRPr sz="1828">
              <a:sym typeface="Helvetica Neue"/>
            </a:endParaRPr>
          </a:p>
        </p:txBody>
      </p:sp>
      <p:sp>
        <p:nvSpPr>
          <p:cNvPr id="2011" name="Shape 2011"/>
          <p:cNvSpPr/>
          <p:nvPr/>
        </p:nvSpPr>
        <p:spPr>
          <a:xfrm>
            <a:off x="317501" y="4566166"/>
            <a:ext cx="2440178" cy="2"/>
          </a:xfrm>
          <a:prstGeom prst="line">
            <a:avLst/>
          </a:prstGeom>
          <a:ln w="25400">
            <a:solidFill>
              <a:srgbClr val="794A69"/>
            </a:solidFill>
          </a:ln>
        </p:spPr>
        <p:txBody>
          <a:bodyPr lIns="45698" tIns="45698" rIns="45698" bIns="45698"/>
          <a:lstStyle/>
          <a:p>
            <a:pPr defTabSz="913977"/>
            <a:endParaRPr sz="1828">
              <a:sym typeface="Helvetica Neue"/>
            </a:endParaRPr>
          </a:p>
        </p:txBody>
      </p:sp>
      <p:sp>
        <p:nvSpPr>
          <p:cNvPr id="2012" name="Shape 2012"/>
          <p:cNvSpPr/>
          <p:nvPr/>
        </p:nvSpPr>
        <p:spPr>
          <a:xfrm>
            <a:off x="7294229" y="2618361"/>
            <a:ext cx="1662470" cy="1384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8" tIns="45698" rIns="45698" bIns="45698">
            <a:spAutoFit/>
          </a:bodyPr>
          <a:lstStyle>
            <a:lvl1pPr algn="r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Logistics and freight transport and tailor-made solutions dedicated to the customer</a:t>
            </a:r>
            <a:endParaRPr lang="en-SG" b="1" dirty="0">
              <a:solidFill>
                <a:schemeClr val="tx2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610384" y="253425"/>
            <a:ext cx="38956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it-IT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Why choose CMA?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76600"/>
            <a:ext cx="1806617" cy="11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21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25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" grpId="0" animBg="1"/>
      <p:bldP spid="1997" grpId="0" animBg="1"/>
      <p:bldP spid="1998" grpId="0" animBg="1"/>
      <p:bldP spid="1999" grpId="0" animBg="1"/>
      <p:bldP spid="2001" grpId="0" animBg="1"/>
      <p:bldP spid="2002" grpId="0" animBg="1"/>
      <p:bldP spid="2003" grpId="0" animBg="1"/>
      <p:bldP spid="2004" grpId="0" animBg="1"/>
      <p:bldP spid="2007" grpId="0" animBg="1"/>
      <p:bldP spid="2008" grpId="0" animBg="1"/>
      <p:bldP spid="2009" grpId="0" animBg="1"/>
      <p:bldP spid="2010" grpId="0" animBg="1"/>
      <p:bldP spid="2011" grpId="0" animBg="1"/>
      <p:bldP spid="2012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67800" cy="44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sellaDiTesto 1"/>
          <p:cNvSpPr txBox="1">
            <a:spLocks noChangeArrowheads="1"/>
          </p:cNvSpPr>
          <p:nvPr/>
        </p:nvSpPr>
        <p:spPr bwMode="auto">
          <a:xfrm>
            <a:off x="2468191" y="1908175"/>
            <a:ext cx="890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New York</a:t>
            </a:r>
          </a:p>
        </p:txBody>
      </p:sp>
      <p:sp>
        <p:nvSpPr>
          <p:cNvPr id="5125" name="CasellaDiTesto 8"/>
          <p:cNvSpPr txBox="1">
            <a:spLocks noChangeArrowheads="1"/>
          </p:cNvSpPr>
          <p:nvPr/>
        </p:nvSpPr>
        <p:spPr bwMode="auto">
          <a:xfrm>
            <a:off x="250825" y="2136775"/>
            <a:ext cx="1052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Los Angeles</a:t>
            </a:r>
          </a:p>
        </p:txBody>
      </p:sp>
      <p:sp>
        <p:nvSpPr>
          <p:cNvPr id="5126" name="CasellaDiTesto 9"/>
          <p:cNvSpPr txBox="1">
            <a:spLocks noChangeArrowheads="1"/>
          </p:cNvSpPr>
          <p:nvPr/>
        </p:nvSpPr>
        <p:spPr bwMode="auto">
          <a:xfrm>
            <a:off x="2306638" y="2282825"/>
            <a:ext cx="665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Miami</a:t>
            </a:r>
          </a:p>
        </p:txBody>
      </p:sp>
      <p:sp>
        <p:nvSpPr>
          <p:cNvPr id="5127" name="CasellaDiTesto 10"/>
          <p:cNvSpPr txBox="1">
            <a:spLocks noChangeArrowheads="1"/>
          </p:cNvSpPr>
          <p:nvPr/>
        </p:nvSpPr>
        <p:spPr bwMode="auto">
          <a:xfrm>
            <a:off x="3065463" y="3505200"/>
            <a:ext cx="912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>
                <a:solidFill>
                  <a:schemeClr val="accent1"/>
                </a:solidFill>
                <a:latin typeface="+mn-lt"/>
              </a:rPr>
              <a:t>Sao Paolo</a:t>
            </a:r>
          </a:p>
        </p:txBody>
      </p:sp>
      <p:sp>
        <p:nvSpPr>
          <p:cNvPr id="5128" name="CasellaDiTesto 11"/>
          <p:cNvSpPr txBox="1">
            <a:spLocks noChangeArrowheads="1"/>
          </p:cNvSpPr>
          <p:nvPr/>
        </p:nvSpPr>
        <p:spPr bwMode="auto">
          <a:xfrm>
            <a:off x="2960688" y="3943889"/>
            <a:ext cx="1154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Buenos Aires</a:t>
            </a:r>
          </a:p>
        </p:txBody>
      </p:sp>
      <p:sp>
        <p:nvSpPr>
          <p:cNvPr id="5129" name="CasellaDiTesto 12"/>
          <p:cNvSpPr txBox="1">
            <a:spLocks noChangeArrowheads="1"/>
          </p:cNvSpPr>
          <p:nvPr/>
        </p:nvSpPr>
        <p:spPr bwMode="auto">
          <a:xfrm>
            <a:off x="5548312" y="2359025"/>
            <a:ext cx="623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Dubai</a:t>
            </a:r>
          </a:p>
        </p:txBody>
      </p:sp>
      <p:sp>
        <p:nvSpPr>
          <p:cNvPr id="5130" name="CasellaDiTesto 13"/>
          <p:cNvSpPr txBox="1">
            <a:spLocks noChangeArrowheads="1"/>
          </p:cNvSpPr>
          <p:nvPr/>
        </p:nvSpPr>
        <p:spPr bwMode="auto">
          <a:xfrm>
            <a:off x="5568156" y="2590800"/>
            <a:ext cx="579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Doha</a:t>
            </a:r>
          </a:p>
        </p:txBody>
      </p:sp>
      <p:sp>
        <p:nvSpPr>
          <p:cNvPr id="5131" name="CasellaDiTesto 14"/>
          <p:cNvSpPr txBox="1">
            <a:spLocks noChangeArrowheads="1"/>
          </p:cNvSpPr>
          <p:nvPr/>
        </p:nvSpPr>
        <p:spPr bwMode="auto">
          <a:xfrm>
            <a:off x="7970838" y="3810000"/>
            <a:ext cx="715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Sydney</a:t>
            </a:r>
          </a:p>
        </p:txBody>
      </p:sp>
      <p:sp>
        <p:nvSpPr>
          <p:cNvPr id="5132" name="CasellaDiTesto 15"/>
          <p:cNvSpPr txBox="1">
            <a:spLocks noChangeArrowheads="1"/>
          </p:cNvSpPr>
          <p:nvPr/>
        </p:nvSpPr>
        <p:spPr bwMode="auto">
          <a:xfrm>
            <a:off x="7138988" y="3990975"/>
            <a:ext cx="1014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>
                <a:solidFill>
                  <a:schemeClr val="accent1"/>
                </a:solidFill>
                <a:latin typeface="+mn-lt"/>
              </a:rPr>
              <a:t>Melbourne</a:t>
            </a:r>
          </a:p>
        </p:txBody>
      </p:sp>
      <p:sp>
        <p:nvSpPr>
          <p:cNvPr id="5133" name="CasellaDiTesto 16"/>
          <p:cNvSpPr txBox="1">
            <a:spLocks noChangeArrowheads="1"/>
          </p:cNvSpPr>
          <p:nvPr/>
        </p:nvSpPr>
        <p:spPr bwMode="auto">
          <a:xfrm>
            <a:off x="6589713" y="3748088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>
                <a:solidFill>
                  <a:schemeClr val="accent1"/>
                </a:solidFill>
                <a:latin typeface="+mn-lt"/>
              </a:rPr>
              <a:t>Perth</a:t>
            </a:r>
          </a:p>
        </p:txBody>
      </p:sp>
      <p:sp>
        <p:nvSpPr>
          <p:cNvPr id="5134" name="CasellaDiTesto 17"/>
          <p:cNvSpPr txBox="1">
            <a:spLocks noChangeArrowheads="1"/>
          </p:cNvSpPr>
          <p:nvPr/>
        </p:nvSpPr>
        <p:spPr bwMode="auto">
          <a:xfrm>
            <a:off x="4661340" y="4187825"/>
            <a:ext cx="1217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Johannesburg</a:t>
            </a:r>
          </a:p>
        </p:txBody>
      </p:sp>
      <p:sp>
        <p:nvSpPr>
          <p:cNvPr id="5135" name="CasellaDiTesto 18"/>
          <p:cNvSpPr txBox="1">
            <a:spLocks noChangeArrowheads="1"/>
          </p:cNvSpPr>
          <p:nvPr/>
        </p:nvSpPr>
        <p:spPr bwMode="auto">
          <a:xfrm>
            <a:off x="6547644" y="3044825"/>
            <a:ext cx="925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Singapore</a:t>
            </a:r>
          </a:p>
        </p:txBody>
      </p:sp>
      <p:sp>
        <p:nvSpPr>
          <p:cNvPr id="5136" name="CasellaDiTesto 19"/>
          <p:cNvSpPr txBox="1">
            <a:spLocks noChangeArrowheads="1"/>
          </p:cNvSpPr>
          <p:nvPr/>
        </p:nvSpPr>
        <p:spPr bwMode="auto">
          <a:xfrm>
            <a:off x="6979443" y="2590800"/>
            <a:ext cx="987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Hong Kong</a:t>
            </a:r>
          </a:p>
        </p:txBody>
      </p:sp>
      <p:sp>
        <p:nvSpPr>
          <p:cNvPr id="5137" name="CasellaDiTesto 20"/>
          <p:cNvSpPr txBox="1">
            <a:spLocks noChangeArrowheads="1"/>
          </p:cNvSpPr>
          <p:nvPr/>
        </p:nvSpPr>
        <p:spPr bwMode="auto">
          <a:xfrm>
            <a:off x="6792913" y="1722369"/>
            <a:ext cx="69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 err="1">
                <a:solidFill>
                  <a:schemeClr val="accent1"/>
                </a:solidFill>
                <a:latin typeface="+mn-lt"/>
              </a:rPr>
              <a:t>Beijing</a:t>
            </a:r>
            <a:endParaRPr lang="it-IT" altLang="it-IT" sz="1400" b="1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38" name="CasellaDiTesto 21"/>
          <p:cNvSpPr txBox="1">
            <a:spLocks noChangeArrowheads="1"/>
          </p:cNvSpPr>
          <p:nvPr/>
        </p:nvSpPr>
        <p:spPr bwMode="auto">
          <a:xfrm>
            <a:off x="7239000" y="2282825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Shanghai</a:t>
            </a:r>
          </a:p>
        </p:txBody>
      </p:sp>
      <p:sp>
        <p:nvSpPr>
          <p:cNvPr id="5139" name="CasellaDiTesto 22"/>
          <p:cNvSpPr txBox="1">
            <a:spLocks noChangeArrowheads="1"/>
          </p:cNvSpPr>
          <p:nvPr/>
        </p:nvSpPr>
        <p:spPr bwMode="auto">
          <a:xfrm>
            <a:off x="7627938" y="1905000"/>
            <a:ext cx="61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Tokyo</a:t>
            </a:r>
          </a:p>
        </p:txBody>
      </p:sp>
      <p:sp>
        <p:nvSpPr>
          <p:cNvPr id="5140" name="CasellaDiTesto 23"/>
          <p:cNvSpPr txBox="1">
            <a:spLocks noChangeArrowheads="1"/>
          </p:cNvSpPr>
          <p:nvPr/>
        </p:nvSpPr>
        <p:spPr bwMode="auto">
          <a:xfrm>
            <a:off x="3740150" y="2925053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Lagos</a:t>
            </a:r>
          </a:p>
        </p:txBody>
      </p:sp>
      <p:sp>
        <p:nvSpPr>
          <p:cNvPr id="5141" name="CasellaDiTesto 24"/>
          <p:cNvSpPr txBox="1">
            <a:spLocks noChangeArrowheads="1"/>
          </p:cNvSpPr>
          <p:nvPr/>
        </p:nvSpPr>
        <p:spPr bwMode="auto">
          <a:xfrm>
            <a:off x="4383088" y="2206625"/>
            <a:ext cx="569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Cairo</a:t>
            </a:r>
          </a:p>
        </p:txBody>
      </p:sp>
      <p:sp>
        <p:nvSpPr>
          <p:cNvPr id="5142" name="CasellaDiTesto 25"/>
          <p:cNvSpPr txBox="1">
            <a:spLocks noChangeArrowheads="1"/>
          </p:cNvSpPr>
          <p:nvPr/>
        </p:nvSpPr>
        <p:spPr bwMode="auto">
          <a:xfrm>
            <a:off x="250825" y="1568382"/>
            <a:ext cx="968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Vancouver</a:t>
            </a:r>
          </a:p>
        </p:txBody>
      </p:sp>
      <p:sp>
        <p:nvSpPr>
          <p:cNvPr id="5143" name="CasellaDiTesto 26"/>
          <p:cNvSpPr txBox="1">
            <a:spLocks noChangeArrowheads="1"/>
          </p:cNvSpPr>
          <p:nvPr/>
        </p:nvSpPr>
        <p:spPr bwMode="auto">
          <a:xfrm>
            <a:off x="5061861" y="2054225"/>
            <a:ext cx="750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 err="1">
                <a:solidFill>
                  <a:schemeClr val="accent1"/>
                </a:solidFill>
                <a:latin typeface="+mn-lt"/>
              </a:rPr>
              <a:t>Tel</a:t>
            </a: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 Aviv</a:t>
            </a:r>
          </a:p>
        </p:txBody>
      </p:sp>
      <p:sp>
        <p:nvSpPr>
          <p:cNvPr id="5144" name="CasellaDiTesto 27"/>
          <p:cNvSpPr txBox="1">
            <a:spLocks noChangeArrowheads="1"/>
          </p:cNvSpPr>
          <p:nvPr/>
        </p:nvSpPr>
        <p:spPr bwMode="auto">
          <a:xfrm>
            <a:off x="3886200" y="1749425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Milan</a:t>
            </a:r>
          </a:p>
        </p:txBody>
      </p:sp>
      <p:sp>
        <p:nvSpPr>
          <p:cNvPr id="5145" name="CasellaDiTesto 28"/>
          <p:cNvSpPr txBox="1">
            <a:spLocks noChangeArrowheads="1"/>
          </p:cNvSpPr>
          <p:nvPr/>
        </p:nvSpPr>
        <p:spPr bwMode="auto">
          <a:xfrm>
            <a:off x="3699450" y="1371600"/>
            <a:ext cx="741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 err="1">
                <a:solidFill>
                  <a:schemeClr val="accent1"/>
                </a:solidFill>
                <a:latin typeface="+mn-lt"/>
              </a:rPr>
              <a:t>London</a:t>
            </a:r>
            <a:endParaRPr lang="it-IT" altLang="it-IT" sz="1400" b="1" u="sng" dirty="0">
              <a:solidFill>
                <a:schemeClr val="accent1"/>
              </a:solidFill>
              <a:latin typeface="+mn-lt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400" b="1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146" name="CasellaDiTesto 29"/>
          <p:cNvSpPr txBox="1">
            <a:spLocks noChangeArrowheads="1"/>
          </p:cNvSpPr>
          <p:nvPr/>
        </p:nvSpPr>
        <p:spPr bwMode="auto">
          <a:xfrm>
            <a:off x="2520950" y="1524000"/>
            <a:ext cx="87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Montreal</a:t>
            </a:r>
          </a:p>
        </p:txBody>
      </p:sp>
      <p:sp>
        <p:nvSpPr>
          <p:cNvPr id="5147" name="CasellaDiTesto 30"/>
          <p:cNvSpPr txBox="1">
            <a:spLocks noChangeArrowheads="1"/>
          </p:cNvSpPr>
          <p:nvPr/>
        </p:nvSpPr>
        <p:spPr bwMode="auto">
          <a:xfrm>
            <a:off x="1684338" y="3916363"/>
            <a:ext cx="82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>
                <a:solidFill>
                  <a:schemeClr val="accent1"/>
                </a:solidFill>
                <a:latin typeface="+mn-lt"/>
              </a:rPr>
              <a:t>Santiago</a:t>
            </a:r>
          </a:p>
        </p:txBody>
      </p:sp>
      <p:sp>
        <p:nvSpPr>
          <p:cNvPr id="5148" name="CasellaDiTesto 31"/>
          <p:cNvSpPr txBox="1">
            <a:spLocks noChangeArrowheads="1"/>
          </p:cNvSpPr>
          <p:nvPr/>
        </p:nvSpPr>
        <p:spPr bwMode="auto">
          <a:xfrm>
            <a:off x="1746858" y="3197225"/>
            <a:ext cx="538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u="sng" dirty="0">
                <a:solidFill>
                  <a:schemeClr val="accent1"/>
                </a:solidFill>
                <a:latin typeface="+mn-lt"/>
              </a:rPr>
              <a:t>Lima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3777821" y="54114"/>
            <a:ext cx="16546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it-IT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Il Network</a:t>
            </a:r>
          </a:p>
        </p:txBody>
      </p:sp>
      <p:sp>
        <p:nvSpPr>
          <p:cNvPr id="33" name="Rettangolo arrotondato 32"/>
          <p:cNvSpPr/>
          <p:nvPr/>
        </p:nvSpPr>
        <p:spPr>
          <a:xfrm>
            <a:off x="1905000" y="5029199"/>
            <a:ext cx="7180752" cy="1219201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</a:gradFill>
          <a:ln>
            <a:noFill/>
          </a:ln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it-IT" altLang="it-IT" sz="1500" b="1" dirty="0">
                <a:solidFill>
                  <a:schemeClr val="bg1"/>
                </a:solidFill>
                <a:cs typeface="Arial" charset="0"/>
              </a:rPr>
              <a:t>CMA-Compagnia Merci Aeree </a:t>
            </a:r>
            <a:r>
              <a:rPr lang="it-IT" altLang="it-IT" sz="1500" dirty="0" err="1">
                <a:solidFill>
                  <a:schemeClr val="bg1"/>
                </a:solidFill>
                <a:cs typeface="Arial" charset="0"/>
              </a:rPr>
              <a:t>is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 commercial partner of </a:t>
            </a:r>
            <a:r>
              <a:rPr lang="it-IT" altLang="it-IT" sz="1500" b="1" dirty="0">
                <a:solidFill>
                  <a:schemeClr val="bg1"/>
                </a:solidFill>
                <a:cs typeface="Arial" charset="0"/>
              </a:rPr>
              <a:t>AGILITY Logistics s.r.l,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altLang="it-IT" sz="1500" dirty="0" err="1">
                <a:solidFill>
                  <a:schemeClr val="bg1"/>
                </a:solidFill>
                <a:cs typeface="Arial" charset="0"/>
              </a:rPr>
              <a:t>worldwide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 network with more </a:t>
            </a:r>
            <a:r>
              <a:rPr lang="it-IT" altLang="it-IT" sz="1500" dirty="0" err="1">
                <a:solidFill>
                  <a:schemeClr val="bg1"/>
                </a:solidFill>
                <a:cs typeface="Arial" charset="0"/>
              </a:rPr>
              <a:t>than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altLang="it-IT" sz="1500" b="1" dirty="0">
                <a:solidFill>
                  <a:schemeClr val="bg1"/>
                </a:solidFill>
                <a:cs typeface="Arial" charset="0"/>
              </a:rPr>
              <a:t>550 </a:t>
            </a:r>
            <a:r>
              <a:rPr lang="it-IT" altLang="it-IT" sz="1500" b="1" dirty="0" err="1">
                <a:solidFill>
                  <a:schemeClr val="bg1"/>
                </a:solidFill>
                <a:cs typeface="Arial" charset="0"/>
              </a:rPr>
              <a:t>offices</a:t>
            </a:r>
            <a:r>
              <a:rPr lang="it-IT" altLang="it-IT" sz="1500" b="1" dirty="0">
                <a:solidFill>
                  <a:schemeClr val="bg1"/>
                </a:solidFill>
                <a:cs typeface="Arial" charset="0"/>
              </a:rPr>
              <a:t>  in over 100 country 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just">
              <a:buFont typeface="Arial" charset="0"/>
              <a:buNone/>
              <a:defRPr/>
            </a:pPr>
            <a:r>
              <a:rPr lang="it-IT" altLang="it-IT" sz="1500" dirty="0" err="1">
                <a:solidFill>
                  <a:schemeClr val="bg1"/>
                </a:solidFill>
                <a:cs typeface="Arial" charset="0"/>
              </a:rPr>
              <a:t>Agility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altLang="it-IT" sz="1500" dirty="0" err="1">
                <a:solidFill>
                  <a:schemeClr val="bg1"/>
                </a:solidFill>
                <a:cs typeface="Arial" charset="0"/>
              </a:rPr>
              <a:t>netwotk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altLang="it-IT" sz="1500" dirty="0" err="1">
                <a:solidFill>
                  <a:schemeClr val="bg1"/>
                </a:solidFill>
                <a:cs typeface="Arial" charset="0"/>
              </a:rPr>
              <a:t>allows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 CMA-Compagnia Merci Aeree  </a:t>
            </a:r>
            <a:r>
              <a:rPr lang="en-US" altLang="it-IT" sz="1500" dirty="0">
                <a:solidFill>
                  <a:schemeClr val="bg1"/>
                </a:solidFill>
                <a:cs typeface="Arial" charset="0"/>
              </a:rPr>
              <a:t>to meet any customer need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, from </a:t>
            </a:r>
            <a:r>
              <a:rPr lang="it-IT" altLang="it-IT" sz="1500" dirty="0" err="1">
                <a:solidFill>
                  <a:schemeClr val="bg1"/>
                </a:solidFill>
                <a:cs typeface="Arial" charset="0"/>
              </a:rPr>
              <a:t>usual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altLang="it-IT" sz="1500" b="1" dirty="0">
                <a:solidFill>
                  <a:schemeClr val="bg1"/>
                </a:solidFill>
                <a:cs typeface="Arial" charset="0"/>
              </a:rPr>
              <a:t>door to door import/export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  to </a:t>
            </a:r>
            <a:r>
              <a:rPr lang="it-IT" altLang="it-IT" sz="1500" b="1" dirty="0">
                <a:solidFill>
                  <a:schemeClr val="bg1"/>
                </a:solidFill>
                <a:cs typeface="Arial" charset="0"/>
              </a:rPr>
              <a:t>cross-</a:t>
            </a:r>
            <a:r>
              <a:rPr lang="it-IT" altLang="it-IT" sz="1500" b="1" dirty="0" err="1">
                <a:solidFill>
                  <a:schemeClr val="bg1"/>
                </a:solidFill>
                <a:cs typeface="Arial" charset="0"/>
              </a:rPr>
              <a:t>trade</a:t>
            </a:r>
            <a:r>
              <a:rPr lang="it-IT" altLang="it-IT" sz="15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altLang="it-IT" sz="1500" dirty="0" err="1">
                <a:solidFill>
                  <a:schemeClr val="bg1"/>
                </a:solidFill>
                <a:cs typeface="Arial" charset="0"/>
              </a:rPr>
              <a:t>operation</a:t>
            </a:r>
            <a:r>
              <a:rPr lang="it-IT" altLang="it-IT" sz="1500" dirty="0">
                <a:solidFill>
                  <a:schemeClr val="bg1"/>
                </a:solidFill>
                <a:cs typeface="Arial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9756506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0" grpId="0"/>
      <p:bldP spid="5141" grpId="0"/>
      <p:bldP spid="5142" grpId="0"/>
      <p:bldP spid="5143" grpId="0"/>
      <p:bldP spid="5144" grpId="0"/>
      <p:bldP spid="5145" grpId="0"/>
      <p:bldP spid="5146" grpId="0"/>
      <p:bldP spid="5147" grpId="0"/>
      <p:bldP spid="5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68630">
            <a:off x="4395788" y="644525"/>
            <a:ext cx="4657725" cy="3810000"/>
          </a:xfrm>
          <a:custGeom>
            <a:avLst/>
            <a:gdLst>
              <a:gd name="T0" fmla="*/ 2147483647 w 5420"/>
              <a:gd name="T1" fmla="*/ 2147483647 h 4781"/>
              <a:gd name="T2" fmla="*/ 2147483647 w 5420"/>
              <a:gd name="T3" fmla="*/ 2147483647 h 4781"/>
              <a:gd name="T4" fmla="*/ 2147483647 w 5420"/>
              <a:gd name="T5" fmla="*/ 2147483647 h 4781"/>
              <a:gd name="T6" fmla="*/ 2147483647 w 5420"/>
              <a:gd name="T7" fmla="*/ 2147483647 h 4781"/>
              <a:gd name="T8" fmla="*/ 2147483647 w 5420"/>
              <a:gd name="T9" fmla="*/ 2147483647 h 4781"/>
              <a:gd name="T10" fmla="*/ 2147483647 w 5420"/>
              <a:gd name="T11" fmla="*/ 2147483647 h 4781"/>
              <a:gd name="T12" fmla="*/ 2147483647 w 5420"/>
              <a:gd name="T13" fmla="*/ 2147483647 h 4781"/>
              <a:gd name="T14" fmla="*/ 2147483647 w 5420"/>
              <a:gd name="T15" fmla="*/ 2147483647 h 4781"/>
              <a:gd name="T16" fmla="*/ 2147483647 w 5420"/>
              <a:gd name="T17" fmla="*/ 2147483647 h 4781"/>
              <a:gd name="T18" fmla="*/ 2147483647 w 5420"/>
              <a:gd name="T19" fmla="*/ 2147483647 h 4781"/>
              <a:gd name="T20" fmla="*/ 2147483647 w 5420"/>
              <a:gd name="T21" fmla="*/ 2147483647 h 4781"/>
              <a:gd name="T22" fmla="*/ 2147483647 w 5420"/>
              <a:gd name="T23" fmla="*/ 2147483647 h 4781"/>
              <a:gd name="T24" fmla="*/ 2147483647 w 5420"/>
              <a:gd name="T25" fmla="*/ 2147483647 h 4781"/>
              <a:gd name="T26" fmla="*/ 2147483647 w 5420"/>
              <a:gd name="T27" fmla="*/ 2147483647 h 4781"/>
              <a:gd name="T28" fmla="*/ 2147483647 w 5420"/>
              <a:gd name="T29" fmla="*/ 2147483647 h 4781"/>
              <a:gd name="T30" fmla="*/ 2147483647 w 5420"/>
              <a:gd name="T31" fmla="*/ 2147483647 h 4781"/>
              <a:gd name="T32" fmla="*/ 2147483647 w 5420"/>
              <a:gd name="T33" fmla="*/ 2147483647 h 4781"/>
              <a:gd name="T34" fmla="*/ 2147483647 w 5420"/>
              <a:gd name="T35" fmla="*/ 2147483647 h 4781"/>
              <a:gd name="T36" fmla="*/ 2147483647 w 5420"/>
              <a:gd name="T37" fmla="*/ 2147483647 h 4781"/>
              <a:gd name="T38" fmla="*/ 2147483647 w 5420"/>
              <a:gd name="T39" fmla="*/ 2147483647 h 4781"/>
              <a:gd name="T40" fmla="*/ 2147483647 w 5420"/>
              <a:gd name="T41" fmla="*/ 2147483647 h 4781"/>
              <a:gd name="T42" fmla="*/ 2147483647 w 5420"/>
              <a:gd name="T43" fmla="*/ 2147483647 h 4781"/>
              <a:gd name="T44" fmla="*/ 2147483647 w 5420"/>
              <a:gd name="T45" fmla="*/ 2147483647 h 4781"/>
              <a:gd name="T46" fmla="*/ 2147483647 w 5420"/>
              <a:gd name="T47" fmla="*/ 2147483647 h 4781"/>
              <a:gd name="T48" fmla="*/ 2147483647 w 5420"/>
              <a:gd name="T49" fmla="*/ 2147483647 h 4781"/>
              <a:gd name="T50" fmla="*/ 2147483647 w 5420"/>
              <a:gd name="T51" fmla="*/ 2147483647 h 4781"/>
              <a:gd name="T52" fmla="*/ 2147483647 w 5420"/>
              <a:gd name="T53" fmla="*/ 2147483647 h 4781"/>
              <a:gd name="T54" fmla="*/ 2147483647 w 5420"/>
              <a:gd name="T55" fmla="*/ 2147483647 h 4781"/>
              <a:gd name="T56" fmla="*/ 2147483647 w 5420"/>
              <a:gd name="T57" fmla="*/ 2147483647 h 4781"/>
              <a:gd name="T58" fmla="*/ 2147483647 w 5420"/>
              <a:gd name="T59" fmla="*/ 2147483647 h 4781"/>
              <a:gd name="T60" fmla="*/ 2147483647 w 5420"/>
              <a:gd name="T61" fmla="*/ 2147483647 h 4781"/>
              <a:gd name="T62" fmla="*/ 2147483647 w 5420"/>
              <a:gd name="T63" fmla="*/ 2147483647 h 4781"/>
              <a:gd name="T64" fmla="*/ 2147483647 w 5420"/>
              <a:gd name="T65" fmla="*/ 2147483647 h 4781"/>
              <a:gd name="T66" fmla="*/ 2147483647 w 5420"/>
              <a:gd name="T67" fmla="*/ 2147483647 h 4781"/>
              <a:gd name="T68" fmla="*/ 2147483647 w 5420"/>
              <a:gd name="T69" fmla="*/ 2147483647 h 4781"/>
              <a:gd name="T70" fmla="*/ 2147483647 w 5420"/>
              <a:gd name="T71" fmla="*/ 2147483647 h 4781"/>
              <a:gd name="T72" fmla="*/ 2147483647 w 5420"/>
              <a:gd name="T73" fmla="*/ 2147483647 h 4781"/>
              <a:gd name="T74" fmla="*/ 2147483647 w 5420"/>
              <a:gd name="T75" fmla="*/ 2147483647 h 4781"/>
              <a:gd name="T76" fmla="*/ 2147483647 w 5420"/>
              <a:gd name="T77" fmla="*/ 2147483647 h 4781"/>
              <a:gd name="T78" fmla="*/ 2147483647 w 5420"/>
              <a:gd name="T79" fmla="*/ 2147483647 h 4781"/>
              <a:gd name="T80" fmla="*/ 2147483647 w 5420"/>
              <a:gd name="T81" fmla="*/ 2147483647 h 4781"/>
              <a:gd name="T82" fmla="*/ 2147483647 w 5420"/>
              <a:gd name="T83" fmla="*/ 2147483647 h 4781"/>
              <a:gd name="T84" fmla="*/ 2147483647 w 5420"/>
              <a:gd name="T85" fmla="*/ 2147483647 h 4781"/>
              <a:gd name="T86" fmla="*/ 2147483647 w 5420"/>
              <a:gd name="T87" fmla="*/ 2147483647 h 4781"/>
              <a:gd name="T88" fmla="*/ 2147483647 w 5420"/>
              <a:gd name="T89" fmla="*/ 2147483647 h 4781"/>
              <a:gd name="T90" fmla="*/ 2147483647 w 5420"/>
              <a:gd name="T91" fmla="*/ 2147483647 h 4781"/>
              <a:gd name="T92" fmla="*/ 2147483647 w 5420"/>
              <a:gd name="T93" fmla="*/ 2147483647 h 4781"/>
              <a:gd name="T94" fmla="*/ 2147483647 w 5420"/>
              <a:gd name="T95" fmla="*/ 2147483647 h 4781"/>
              <a:gd name="T96" fmla="*/ 2147483647 w 5420"/>
              <a:gd name="T97" fmla="*/ 2147483647 h 4781"/>
              <a:gd name="T98" fmla="*/ 2147483647 w 5420"/>
              <a:gd name="T99" fmla="*/ 0 h 4781"/>
              <a:gd name="T100" fmla="*/ 2147483647 w 5420"/>
              <a:gd name="T101" fmla="*/ 2147483647 h 4781"/>
              <a:gd name="T102" fmla="*/ 2147483647 w 5420"/>
              <a:gd name="T103" fmla="*/ 2147483647 h 4781"/>
              <a:gd name="T104" fmla="*/ 2147483647 w 5420"/>
              <a:gd name="T105" fmla="*/ 2147483647 h 4781"/>
              <a:gd name="T106" fmla="*/ 2147483647 w 5420"/>
              <a:gd name="T107" fmla="*/ 2147483647 h 4781"/>
              <a:gd name="T108" fmla="*/ 2147483647 w 5420"/>
              <a:gd name="T109" fmla="*/ 2147483647 h 4781"/>
              <a:gd name="T110" fmla="*/ 2147483647 w 5420"/>
              <a:gd name="T111" fmla="*/ 2147483647 h 4781"/>
              <a:gd name="T112" fmla="*/ 2147483647 w 5420"/>
              <a:gd name="T113" fmla="*/ 2147483647 h 4781"/>
              <a:gd name="T114" fmla="*/ 2147483647 w 5420"/>
              <a:gd name="T115" fmla="*/ 2147483647 h 4781"/>
              <a:gd name="T116" fmla="*/ 2147483647 w 5420"/>
              <a:gd name="T117" fmla="*/ 2147483647 h 4781"/>
              <a:gd name="T118" fmla="*/ 2147483647 w 5420"/>
              <a:gd name="T119" fmla="*/ 2147483647 h 4781"/>
              <a:gd name="T120" fmla="*/ 2147483647 w 5420"/>
              <a:gd name="T121" fmla="*/ 2147483647 h 4781"/>
              <a:gd name="T122" fmla="*/ 2147483647 w 5420"/>
              <a:gd name="T123" fmla="*/ 2147483647 h 478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420"/>
              <a:gd name="T187" fmla="*/ 0 h 4781"/>
              <a:gd name="T188" fmla="*/ 5420 w 5420"/>
              <a:gd name="T189" fmla="*/ 4781 h 478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420" h="4781">
                <a:moveTo>
                  <a:pt x="0" y="945"/>
                </a:moveTo>
                <a:lnTo>
                  <a:pt x="6" y="961"/>
                </a:lnTo>
                <a:lnTo>
                  <a:pt x="35" y="992"/>
                </a:lnTo>
                <a:lnTo>
                  <a:pt x="41" y="1022"/>
                </a:lnTo>
                <a:lnTo>
                  <a:pt x="77" y="1064"/>
                </a:lnTo>
                <a:lnTo>
                  <a:pt x="84" y="1070"/>
                </a:lnTo>
                <a:lnTo>
                  <a:pt x="120" y="1076"/>
                </a:lnTo>
                <a:lnTo>
                  <a:pt x="149" y="1100"/>
                </a:lnTo>
                <a:lnTo>
                  <a:pt x="163" y="1150"/>
                </a:lnTo>
                <a:lnTo>
                  <a:pt x="120" y="1172"/>
                </a:lnTo>
                <a:lnTo>
                  <a:pt x="106" y="1208"/>
                </a:lnTo>
                <a:lnTo>
                  <a:pt x="84" y="1232"/>
                </a:lnTo>
                <a:lnTo>
                  <a:pt x="77" y="1251"/>
                </a:lnTo>
                <a:lnTo>
                  <a:pt x="77" y="1269"/>
                </a:lnTo>
                <a:lnTo>
                  <a:pt x="99" y="1292"/>
                </a:lnTo>
                <a:lnTo>
                  <a:pt x="99" y="1304"/>
                </a:lnTo>
                <a:lnTo>
                  <a:pt x="84" y="1317"/>
                </a:lnTo>
                <a:lnTo>
                  <a:pt x="92" y="1335"/>
                </a:lnTo>
                <a:lnTo>
                  <a:pt x="120" y="1383"/>
                </a:lnTo>
                <a:lnTo>
                  <a:pt x="156" y="1413"/>
                </a:lnTo>
                <a:lnTo>
                  <a:pt x="285" y="1474"/>
                </a:lnTo>
                <a:lnTo>
                  <a:pt x="312" y="1474"/>
                </a:lnTo>
                <a:lnTo>
                  <a:pt x="370" y="1455"/>
                </a:lnTo>
                <a:lnTo>
                  <a:pt x="397" y="1455"/>
                </a:lnTo>
                <a:lnTo>
                  <a:pt x="406" y="1479"/>
                </a:lnTo>
                <a:lnTo>
                  <a:pt x="434" y="1485"/>
                </a:lnTo>
                <a:lnTo>
                  <a:pt x="449" y="1497"/>
                </a:lnTo>
                <a:lnTo>
                  <a:pt x="384" y="1546"/>
                </a:lnTo>
                <a:lnTo>
                  <a:pt x="320" y="1576"/>
                </a:lnTo>
                <a:lnTo>
                  <a:pt x="320" y="1635"/>
                </a:lnTo>
                <a:lnTo>
                  <a:pt x="332" y="1647"/>
                </a:lnTo>
                <a:lnTo>
                  <a:pt x="377" y="1660"/>
                </a:lnTo>
                <a:lnTo>
                  <a:pt x="429" y="1635"/>
                </a:lnTo>
                <a:lnTo>
                  <a:pt x="571" y="1593"/>
                </a:lnTo>
                <a:lnTo>
                  <a:pt x="599" y="1576"/>
                </a:lnTo>
                <a:lnTo>
                  <a:pt x="671" y="1502"/>
                </a:lnTo>
                <a:lnTo>
                  <a:pt x="729" y="1461"/>
                </a:lnTo>
                <a:lnTo>
                  <a:pt x="757" y="1407"/>
                </a:lnTo>
                <a:lnTo>
                  <a:pt x="855" y="1358"/>
                </a:lnTo>
                <a:lnTo>
                  <a:pt x="914" y="1347"/>
                </a:lnTo>
                <a:lnTo>
                  <a:pt x="1048" y="1383"/>
                </a:lnTo>
                <a:lnTo>
                  <a:pt x="1101" y="1413"/>
                </a:lnTo>
                <a:lnTo>
                  <a:pt x="1113" y="1407"/>
                </a:lnTo>
                <a:lnTo>
                  <a:pt x="1135" y="1407"/>
                </a:lnTo>
                <a:lnTo>
                  <a:pt x="1243" y="1492"/>
                </a:lnTo>
                <a:lnTo>
                  <a:pt x="1306" y="1509"/>
                </a:lnTo>
                <a:lnTo>
                  <a:pt x="1364" y="1546"/>
                </a:lnTo>
                <a:lnTo>
                  <a:pt x="1370" y="1552"/>
                </a:lnTo>
                <a:lnTo>
                  <a:pt x="1387" y="1533"/>
                </a:lnTo>
                <a:lnTo>
                  <a:pt x="1422" y="1552"/>
                </a:lnTo>
                <a:lnTo>
                  <a:pt x="1471" y="1563"/>
                </a:lnTo>
                <a:lnTo>
                  <a:pt x="1543" y="1612"/>
                </a:lnTo>
                <a:lnTo>
                  <a:pt x="1570" y="1714"/>
                </a:lnTo>
                <a:lnTo>
                  <a:pt x="1570" y="1791"/>
                </a:lnTo>
                <a:lnTo>
                  <a:pt x="1607" y="1893"/>
                </a:lnTo>
                <a:lnTo>
                  <a:pt x="1635" y="1930"/>
                </a:lnTo>
                <a:lnTo>
                  <a:pt x="1657" y="1968"/>
                </a:lnTo>
                <a:lnTo>
                  <a:pt x="1672" y="2025"/>
                </a:lnTo>
                <a:lnTo>
                  <a:pt x="1665" y="2116"/>
                </a:lnTo>
                <a:lnTo>
                  <a:pt x="1651" y="2129"/>
                </a:lnTo>
                <a:lnTo>
                  <a:pt x="1651" y="2154"/>
                </a:lnTo>
                <a:lnTo>
                  <a:pt x="1665" y="2164"/>
                </a:lnTo>
                <a:lnTo>
                  <a:pt x="1700" y="2154"/>
                </a:lnTo>
                <a:lnTo>
                  <a:pt x="1730" y="2154"/>
                </a:lnTo>
                <a:lnTo>
                  <a:pt x="1757" y="2164"/>
                </a:lnTo>
                <a:lnTo>
                  <a:pt x="1779" y="2189"/>
                </a:lnTo>
                <a:lnTo>
                  <a:pt x="1779" y="2230"/>
                </a:lnTo>
                <a:lnTo>
                  <a:pt x="1786" y="2243"/>
                </a:lnTo>
                <a:lnTo>
                  <a:pt x="1830" y="2261"/>
                </a:lnTo>
                <a:lnTo>
                  <a:pt x="1872" y="2296"/>
                </a:lnTo>
                <a:lnTo>
                  <a:pt x="1944" y="2376"/>
                </a:lnTo>
                <a:lnTo>
                  <a:pt x="1944" y="2405"/>
                </a:lnTo>
                <a:lnTo>
                  <a:pt x="1922" y="2435"/>
                </a:lnTo>
                <a:lnTo>
                  <a:pt x="1922" y="2441"/>
                </a:lnTo>
                <a:lnTo>
                  <a:pt x="1980" y="2435"/>
                </a:lnTo>
                <a:lnTo>
                  <a:pt x="2073" y="2459"/>
                </a:lnTo>
                <a:lnTo>
                  <a:pt x="2122" y="2479"/>
                </a:lnTo>
                <a:lnTo>
                  <a:pt x="2166" y="2519"/>
                </a:lnTo>
                <a:lnTo>
                  <a:pt x="2215" y="2623"/>
                </a:lnTo>
                <a:lnTo>
                  <a:pt x="2243" y="2627"/>
                </a:lnTo>
                <a:lnTo>
                  <a:pt x="2286" y="2646"/>
                </a:lnTo>
                <a:lnTo>
                  <a:pt x="2402" y="2730"/>
                </a:lnTo>
                <a:lnTo>
                  <a:pt x="2416" y="2749"/>
                </a:lnTo>
                <a:lnTo>
                  <a:pt x="2430" y="2778"/>
                </a:lnTo>
                <a:lnTo>
                  <a:pt x="2508" y="2838"/>
                </a:lnTo>
                <a:lnTo>
                  <a:pt x="2564" y="2898"/>
                </a:lnTo>
                <a:lnTo>
                  <a:pt x="2608" y="2928"/>
                </a:lnTo>
                <a:lnTo>
                  <a:pt x="2637" y="2941"/>
                </a:lnTo>
                <a:lnTo>
                  <a:pt x="2660" y="2964"/>
                </a:lnTo>
                <a:lnTo>
                  <a:pt x="2693" y="2964"/>
                </a:lnTo>
                <a:lnTo>
                  <a:pt x="2780" y="3017"/>
                </a:lnTo>
                <a:lnTo>
                  <a:pt x="2803" y="3061"/>
                </a:lnTo>
                <a:lnTo>
                  <a:pt x="2817" y="3067"/>
                </a:lnTo>
                <a:lnTo>
                  <a:pt x="2916" y="3030"/>
                </a:lnTo>
                <a:lnTo>
                  <a:pt x="2966" y="3043"/>
                </a:lnTo>
                <a:lnTo>
                  <a:pt x="3058" y="3073"/>
                </a:lnTo>
                <a:lnTo>
                  <a:pt x="3067" y="3073"/>
                </a:lnTo>
                <a:lnTo>
                  <a:pt x="3067" y="3049"/>
                </a:lnTo>
                <a:lnTo>
                  <a:pt x="3146" y="3061"/>
                </a:lnTo>
                <a:lnTo>
                  <a:pt x="3195" y="3115"/>
                </a:lnTo>
                <a:lnTo>
                  <a:pt x="3202" y="3120"/>
                </a:lnTo>
                <a:lnTo>
                  <a:pt x="3253" y="3199"/>
                </a:lnTo>
                <a:lnTo>
                  <a:pt x="3288" y="3284"/>
                </a:lnTo>
                <a:lnTo>
                  <a:pt x="3310" y="3288"/>
                </a:lnTo>
                <a:lnTo>
                  <a:pt x="3317" y="3284"/>
                </a:lnTo>
                <a:lnTo>
                  <a:pt x="3366" y="3284"/>
                </a:lnTo>
                <a:lnTo>
                  <a:pt x="3403" y="3277"/>
                </a:lnTo>
                <a:lnTo>
                  <a:pt x="3424" y="3288"/>
                </a:lnTo>
                <a:lnTo>
                  <a:pt x="3445" y="3313"/>
                </a:lnTo>
                <a:lnTo>
                  <a:pt x="3475" y="3325"/>
                </a:lnTo>
                <a:lnTo>
                  <a:pt x="3452" y="3356"/>
                </a:lnTo>
                <a:lnTo>
                  <a:pt x="3416" y="3379"/>
                </a:lnTo>
                <a:lnTo>
                  <a:pt x="3416" y="3397"/>
                </a:lnTo>
                <a:lnTo>
                  <a:pt x="3424" y="3397"/>
                </a:lnTo>
                <a:lnTo>
                  <a:pt x="3445" y="3391"/>
                </a:lnTo>
                <a:lnTo>
                  <a:pt x="3596" y="3361"/>
                </a:lnTo>
                <a:lnTo>
                  <a:pt x="3646" y="3367"/>
                </a:lnTo>
                <a:lnTo>
                  <a:pt x="3668" y="3379"/>
                </a:lnTo>
                <a:lnTo>
                  <a:pt x="3709" y="3433"/>
                </a:lnTo>
                <a:lnTo>
                  <a:pt x="3725" y="3482"/>
                </a:lnTo>
                <a:lnTo>
                  <a:pt x="3717" y="3559"/>
                </a:lnTo>
                <a:lnTo>
                  <a:pt x="3746" y="3590"/>
                </a:lnTo>
                <a:lnTo>
                  <a:pt x="3788" y="3601"/>
                </a:lnTo>
                <a:lnTo>
                  <a:pt x="3866" y="3650"/>
                </a:lnTo>
                <a:lnTo>
                  <a:pt x="3903" y="3691"/>
                </a:lnTo>
                <a:lnTo>
                  <a:pt x="3931" y="3698"/>
                </a:lnTo>
                <a:lnTo>
                  <a:pt x="3967" y="3668"/>
                </a:lnTo>
                <a:lnTo>
                  <a:pt x="4031" y="3650"/>
                </a:lnTo>
                <a:lnTo>
                  <a:pt x="4045" y="3656"/>
                </a:lnTo>
                <a:lnTo>
                  <a:pt x="4066" y="3668"/>
                </a:lnTo>
                <a:lnTo>
                  <a:pt x="4075" y="3691"/>
                </a:lnTo>
                <a:lnTo>
                  <a:pt x="4103" y="3735"/>
                </a:lnTo>
                <a:lnTo>
                  <a:pt x="4118" y="3753"/>
                </a:lnTo>
                <a:lnTo>
                  <a:pt x="4110" y="3782"/>
                </a:lnTo>
                <a:lnTo>
                  <a:pt x="4138" y="3854"/>
                </a:lnTo>
                <a:lnTo>
                  <a:pt x="4147" y="3903"/>
                </a:lnTo>
                <a:lnTo>
                  <a:pt x="4168" y="3926"/>
                </a:lnTo>
                <a:lnTo>
                  <a:pt x="4204" y="3951"/>
                </a:lnTo>
                <a:lnTo>
                  <a:pt x="4247" y="4005"/>
                </a:lnTo>
                <a:lnTo>
                  <a:pt x="4274" y="4077"/>
                </a:lnTo>
                <a:lnTo>
                  <a:pt x="4281" y="4185"/>
                </a:lnTo>
                <a:lnTo>
                  <a:pt x="4353" y="4264"/>
                </a:lnTo>
                <a:lnTo>
                  <a:pt x="4353" y="4306"/>
                </a:lnTo>
                <a:lnTo>
                  <a:pt x="4333" y="4336"/>
                </a:lnTo>
                <a:lnTo>
                  <a:pt x="4296" y="4359"/>
                </a:lnTo>
                <a:lnTo>
                  <a:pt x="4253" y="4359"/>
                </a:lnTo>
                <a:lnTo>
                  <a:pt x="4211" y="4383"/>
                </a:lnTo>
                <a:lnTo>
                  <a:pt x="4183" y="4419"/>
                </a:lnTo>
                <a:lnTo>
                  <a:pt x="4216" y="4462"/>
                </a:lnTo>
                <a:lnTo>
                  <a:pt x="4216" y="4480"/>
                </a:lnTo>
                <a:lnTo>
                  <a:pt x="4154" y="4583"/>
                </a:lnTo>
                <a:lnTo>
                  <a:pt x="4089" y="4630"/>
                </a:lnTo>
                <a:lnTo>
                  <a:pt x="4096" y="4660"/>
                </a:lnTo>
                <a:lnTo>
                  <a:pt x="4103" y="4690"/>
                </a:lnTo>
                <a:lnTo>
                  <a:pt x="4103" y="4721"/>
                </a:lnTo>
                <a:lnTo>
                  <a:pt x="4118" y="4762"/>
                </a:lnTo>
                <a:lnTo>
                  <a:pt x="4147" y="4781"/>
                </a:lnTo>
                <a:lnTo>
                  <a:pt x="4183" y="4781"/>
                </a:lnTo>
                <a:lnTo>
                  <a:pt x="4290" y="4769"/>
                </a:lnTo>
                <a:lnTo>
                  <a:pt x="4311" y="4745"/>
                </a:lnTo>
                <a:lnTo>
                  <a:pt x="4347" y="4679"/>
                </a:lnTo>
                <a:lnTo>
                  <a:pt x="4404" y="4606"/>
                </a:lnTo>
                <a:lnTo>
                  <a:pt x="4453" y="4564"/>
                </a:lnTo>
                <a:lnTo>
                  <a:pt x="4517" y="4534"/>
                </a:lnTo>
                <a:lnTo>
                  <a:pt x="4546" y="4462"/>
                </a:lnTo>
                <a:lnTo>
                  <a:pt x="4525" y="4378"/>
                </a:lnTo>
                <a:lnTo>
                  <a:pt x="4517" y="4353"/>
                </a:lnTo>
                <a:lnTo>
                  <a:pt x="4533" y="4317"/>
                </a:lnTo>
                <a:lnTo>
                  <a:pt x="4582" y="4282"/>
                </a:lnTo>
                <a:lnTo>
                  <a:pt x="4675" y="4239"/>
                </a:lnTo>
                <a:lnTo>
                  <a:pt x="4696" y="4233"/>
                </a:lnTo>
                <a:lnTo>
                  <a:pt x="4761" y="4239"/>
                </a:lnTo>
                <a:lnTo>
                  <a:pt x="4790" y="4227"/>
                </a:lnTo>
                <a:lnTo>
                  <a:pt x="4813" y="4198"/>
                </a:lnTo>
                <a:lnTo>
                  <a:pt x="4803" y="4185"/>
                </a:lnTo>
                <a:lnTo>
                  <a:pt x="4782" y="4174"/>
                </a:lnTo>
                <a:lnTo>
                  <a:pt x="4790" y="4094"/>
                </a:lnTo>
                <a:lnTo>
                  <a:pt x="4782" y="4077"/>
                </a:lnTo>
                <a:lnTo>
                  <a:pt x="4782" y="3993"/>
                </a:lnTo>
                <a:lnTo>
                  <a:pt x="4647" y="3914"/>
                </a:lnTo>
                <a:lnTo>
                  <a:pt x="4618" y="3877"/>
                </a:lnTo>
                <a:lnTo>
                  <a:pt x="4517" y="3867"/>
                </a:lnTo>
                <a:lnTo>
                  <a:pt x="4490" y="3854"/>
                </a:lnTo>
                <a:lnTo>
                  <a:pt x="4453" y="3800"/>
                </a:lnTo>
                <a:lnTo>
                  <a:pt x="4460" y="3789"/>
                </a:lnTo>
                <a:lnTo>
                  <a:pt x="4496" y="3746"/>
                </a:lnTo>
                <a:lnTo>
                  <a:pt x="4525" y="3704"/>
                </a:lnTo>
                <a:lnTo>
                  <a:pt x="4525" y="3675"/>
                </a:lnTo>
                <a:lnTo>
                  <a:pt x="4512" y="3644"/>
                </a:lnTo>
                <a:lnTo>
                  <a:pt x="4525" y="3614"/>
                </a:lnTo>
                <a:lnTo>
                  <a:pt x="4540" y="3614"/>
                </a:lnTo>
                <a:lnTo>
                  <a:pt x="4560" y="3590"/>
                </a:lnTo>
                <a:lnTo>
                  <a:pt x="4560" y="3565"/>
                </a:lnTo>
                <a:lnTo>
                  <a:pt x="4604" y="3511"/>
                </a:lnTo>
                <a:lnTo>
                  <a:pt x="4604" y="3470"/>
                </a:lnTo>
                <a:lnTo>
                  <a:pt x="4624" y="3464"/>
                </a:lnTo>
                <a:lnTo>
                  <a:pt x="4639" y="3452"/>
                </a:lnTo>
                <a:lnTo>
                  <a:pt x="4670" y="3416"/>
                </a:lnTo>
                <a:lnTo>
                  <a:pt x="4717" y="3397"/>
                </a:lnTo>
                <a:lnTo>
                  <a:pt x="4790" y="3410"/>
                </a:lnTo>
                <a:lnTo>
                  <a:pt x="4803" y="3420"/>
                </a:lnTo>
                <a:lnTo>
                  <a:pt x="4803" y="3452"/>
                </a:lnTo>
                <a:lnTo>
                  <a:pt x="4846" y="3475"/>
                </a:lnTo>
                <a:lnTo>
                  <a:pt x="4904" y="3487"/>
                </a:lnTo>
                <a:lnTo>
                  <a:pt x="4926" y="3493"/>
                </a:lnTo>
                <a:lnTo>
                  <a:pt x="4976" y="3487"/>
                </a:lnTo>
                <a:lnTo>
                  <a:pt x="5083" y="3506"/>
                </a:lnTo>
                <a:lnTo>
                  <a:pt x="5112" y="3511"/>
                </a:lnTo>
                <a:lnTo>
                  <a:pt x="5162" y="3565"/>
                </a:lnTo>
                <a:lnTo>
                  <a:pt x="5205" y="3668"/>
                </a:lnTo>
                <a:lnTo>
                  <a:pt x="5254" y="3704"/>
                </a:lnTo>
                <a:lnTo>
                  <a:pt x="5362" y="3741"/>
                </a:lnTo>
                <a:lnTo>
                  <a:pt x="5383" y="3722"/>
                </a:lnTo>
                <a:lnTo>
                  <a:pt x="5383" y="3668"/>
                </a:lnTo>
                <a:lnTo>
                  <a:pt x="5389" y="3614"/>
                </a:lnTo>
                <a:lnTo>
                  <a:pt x="5420" y="3590"/>
                </a:lnTo>
                <a:lnTo>
                  <a:pt x="5396" y="3519"/>
                </a:lnTo>
                <a:lnTo>
                  <a:pt x="5355" y="3487"/>
                </a:lnTo>
                <a:lnTo>
                  <a:pt x="5299" y="3427"/>
                </a:lnTo>
                <a:lnTo>
                  <a:pt x="5205" y="3374"/>
                </a:lnTo>
                <a:lnTo>
                  <a:pt x="5141" y="3301"/>
                </a:lnTo>
                <a:lnTo>
                  <a:pt x="5011" y="3259"/>
                </a:lnTo>
                <a:lnTo>
                  <a:pt x="4963" y="3229"/>
                </a:lnTo>
                <a:lnTo>
                  <a:pt x="4898" y="3222"/>
                </a:lnTo>
                <a:lnTo>
                  <a:pt x="4867" y="3206"/>
                </a:lnTo>
                <a:lnTo>
                  <a:pt x="4790" y="3152"/>
                </a:lnTo>
                <a:lnTo>
                  <a:pt x="4711" y="3109"/>
                </a:lnTo>
                <a:lnTo>
                  <a:pt x="4670" y="3103"/>
                </a:lnTo>
                <a:lnTo>
                  <a:pt x="4453" y="3030"/>
                </a:lnTo>
                <a:lnTo>
                  <a:pt x="4368" y="3013"/>
                </a:lnTo>
                <a:lnTo>
                  <a:pt x="4290" y="2971"/>
                </a:lnTo>
                <a:lnTo>
                  <a:pt x="4211" y="2941"/>
                </a:lnTo>
                <a:lnTo>
                  <a:pt x="4161" y="2892"/>
                </a:lnTo>
                <a:lnTo>
                  <a:pt x="4147" y="2868"/>
                </a:lnTo>
                <a:lnTo>
                  <a:pt x="4189" y="2802"/>
                </a:lnTo>
                <a:lnTo>
                  <a:pt x="4247" y="2766"/>
                </a:lnTo>
                <a:lnTo>
                  <a:pt x="4268" y="2742"/>
                </a:lnTo>
                <a:lnTo>
                  <a:pt x="4268" y="2700"/>
                </a:lnTo>
                <a:lnTo>
                  <a:pt x="4247" y="2677"/>
                </a:lnTo>
                <a:lnTo>
                  <a:pt x="4211" y="2658"/>
                </a:lnTo>
                <a:lnTo>
                  <a:pt x="4110" y="2677"/>
                </a:lnTo>
                <a:lnTo>
                  <a:pt x="4011" y="2677"/>
                </a:lnTo>
                <a:lnTo>
                  <a:pt x="3925" y="2693"/>
                </a:lnTo>
                <a:lnTo>
                  <a:pt x="3832" y="2687"/>
                </a:lnTo>
                <a:lnTo>
                  <a:pt x="3811" y="2693"/>
                </a:lnTo>
                <a:lnTo>
                  <a:pt x="3774" y="2687"/>
                </a:lnTo>
                <a:lnTo>
                  <a:pt x="3746" y="2677"/>
                </a:lnTo>
                <a:lnTo>
                  <a:pt x="3709" y="2651"/>
                </a:lnTo>
                <a:lnTo>
                  <a:pt x="3661" y="2640"/>
                </a:lnTo>
                <a:lnTo>
                  <a:pt x="3609" y="2616"/>
                </a:lnTo>
                <a:lnTo>
                  <a:pt x="3588" y="2598"/>
                </a:lnTo>
                <a:lnTo>
                  <a:pt x="3581" y="2568"/>
                </a:lnTo>
                <a:lnTo>
                  <a:pt x="3496" y="2532"/>
                </a:lnTo>
                <a:lnTo>
                  <a:pt x="3475" y="2501"/>
                </a:lnTo>
                <a:lnTo>
                  <a:pt x="3424" y="2459"/>
                </a:lnTo>
                <a:lnTo>
                  <a:pt x="3373" y="2441"/>
                </a:lnTo>
                <a:lnTo>
                  <a:pt x="3324" y="2399"/>
                </a:lnTo>
                <a:lnTo>
                  <a:pt x="3260" y="2320"/>
                </a:lnTo>
                <a:lnTo>
                  <a:pt x="3231" y="2261"/>
                </a:lnTo>
                <a:lnTo>
                  <a:pt x="3210" y="2194"/>
                </a:lnTo>
                <a:lnTo>
                  <a:pt x="3173" y="2092"/>
                </a:lnTo>
                <a:lnTo>
                  <a:pt x="3110" y="1955"/>
                </a:lnTo>
                <a:lnTo>
                  <a:pt x="3095" y="1893"/>
                </a:lnTo>
                <a:lnTo>
                  <a:pt x="3067" y="1833"/>
                </a:lnTo>
                <a:lnTo>
                  <a:pt x="3045" y="1816"/>
                </a:lnTo>
                <a:lnTo>
                  <a:pt x="3030" y="1810"/>
                </a:lnTo>
                <a:lnTo>
                  <a:pt x="2994" y="1810"/>
                </a:lnTo>
                <a:lnTo>
                  <a:pt x="2916" y="1779"/>
                </a:lnTo>
                <a:lnTo>
                  <a:pt x="2803" y="1695"/>
                </a:lnTo>
                <a:lnTo>
                  <a:pt x="2722" y="1647"/>
                </a:lnTo>
                <a:lnTo>
                  <a:pt x="2680" y="1635"/>
                </a:lnTo>
                <a:lnTo>
                  <a:pt x="2637" y="1606"/>
                </a:lnTo>
                <a:lnTo>
                  <a:pt x="2608" y="1569"/>
                </a:lnTo>
                <a:lnTo>
                  <a:pt x="2573" y="1552"/>
                </a:lnTo>
                <a:lnTo>
                  <a:pt x="2495" y="1424"/>
                </a:lnTo>
                <a:lnTo>
                  <a:pt x="2479" y="1389"/>
                </a:lnTo>
                <a:lnTo>
                  <a:pt x="2479" y="1335"/>
                </a:lnTo>
                <a:lnTo>
                  <a:pt x="2458" y="1244"/>
                </a:lnTo>
                <a:lnTo>
                  <a:pt x="2458" y="1185"/>
                </a:lnTo>
                <a:lnTo>
                  <a:pt x="2467" y="1172"/>
                </a:lnTo>
                <a:lnTo>
                  <a:pt x="2471" y="1172"/>
                </a:lnTo>
                <a:lnTo>
                  <a:pt x="2495" y="1190"/>
                </a:lnTo>
                <a:lnTo>
                  <a:pt x="2531" y="1185"/>
                </a:lnTo>
                <a:lnTo>
                  <a:pt x="2564" y="1106"/>
                </a:lnTo>
                <a:lnTo>
                  <a:pt x="2560" y="1089"/>
                </a:lnTo>
                <a:lnTo>
                  <a:pt x="2531" y="1064"/>
                </a:lnTo>
                <a:lnTo>
                  <a:pt x="2495" y="1004"/>
                </a:lnTo>
                <a:lnTo>
                  <a:pt x="2488" y="961"/>
                </a:lnTo>
                <a:lnTo>
                  <a:pt x="2458" y="967"/>
                </a:lnTo>
                <a:lnTo>
                  <a:pt x="2458" y="938"/>
                </a:lnTo>
                <a:lnTo>
                  <a:pt x="2471" y="895"/>
                </a:lnTo>
                <a:lnTo>
                  <a:pt x="2471" y="872"/>
                </a:lnTo>
                <a:lnTo>
                  <a:pt x="2495" y="842"/>
                </a:lnTo>
                <a:lnTo>
                  <a:pt x="2560" y="812"/>
                </a:lnTo>
                <a:lnTo>
                  <a:pt x="2564" y="812"/>
                </a:lnTo>
                <a:lnTo>
                  <a:pt x="2573" y="824"/>
                </a:lnTo>
                <a:lnTo>
                  <a:pt x="2564" y="853"/>
                </a:lnTo>
                <a:lnTo>
                  <a:pt x="2573" y="853"/>
                </a:lnTo>
                <a:lnTo>
                  <a:pt x="2660" y="824"/>
                </a:lnTo>
                <a:lnTo>
                  <a:pt x="2701" y="793"/>
                </a:lnTo>
                <a:lnTo>
                  <a:pt x="2731" y="782"/>
                </a:lnTo>
                <a:lnTo>
                  <a:pt x="2758" y="763"/>
                </a:lnTo>
                <a:lnTo>
                  <a:pt x="2817" y="763"/>
                </a:lnTo>
                <a:lnTo>
                  <a:pt x="2845" y="746"/>
                </a:lnTo>
                <a:lnTo>
                  <a:pt x="2858" y="703"/>
                </a:lnTo>
                <a:lnTo>
                  <a:pt x="2887" y="692"/>
                </a:lnTo>
                <a:lnTo>
                  <a:pt x="2930" y="696"/>
                </a:lnTo>
                <a:lnTo>
                  <a:pt x="2994" y="727"/>
                </a:lnTo>
                <a:lnTo>
                  <a:pt x="3022" y="714"/>
                </a:lnTo>
                <a:lnTo>
                  <a:pt x="3054" y="692"/>
                </a:lnTo>
                <a:lnTo>
                  <a:pt x="3087" y="703"/>
                </a:lnTo>
                <a:lnTo>
                  <a:pt x="3130" y="739"/>
                </a:lnTo>
                <a:lnTo>
                  <a:pt x="3146" y="788"/>
                </a:lnTo>
                <a:lnTo>
                  <a:pt x="3173" y="782"/>
                </a:lnTo>
                <a:lnTo>
                  <a:pt x="3188" y="763"/>
                </a:lnTo>
                <a:lnTo>
                  <a:pt x="3195" y="733"/>
                </a:lnTo>
                <a:lnTo>
                  <a:pt x="3152" y="696"/>
                </a:lnTo>
                <a:lnTo>
                  <a:pt x="3117" y="667"/>
                </a:lnTo>
                <a:lnTo>
                  <a:pt x="3074" y="649"/>
                </a:lnTo>
                <a:lnTo>
                  <a:pt x="3074" y="630"/>
                </a:lnTo>
                <a:lnTo>
                  <a:pt x="3081" y="589"/>
                </a:lnTo>
                <a:lnTo>
                  <a:pt x="3074" y="571"/>
                </a:lnTo>
                <a:lnTo>
                  <a:pt x="3030" y="571"/>
                </a:lnTo>
                <a:lnTo>
                  <a:pt x="3022" y="564"/>
                </a:lnTo>
                <a:lnTo>
                  <a:pt x="3030" y="541"/>
                </a:lnTo>
                <a:lnTo>
                  <a:pt x="3074" y="504"/>
                </a:lnTo>
                <a:lnTo>
                  <a:pt x="3081" y="488"/>
                </a:lnTo>
                <a:lnTo>
                  <a:pt x="3081" y="469"/>
                </a:lnTo>
                <a:lnTo>
                  <a:pt x="3045" y="463"/>
                </a:lnTo>
                <a:lnTo>
                  <a:pt x="3022" y="444"/>
                </a:lnTo>
                <a:lnTo>
                  <a:pt x="2994" y="438"/>
                </a:lnTo>
                <a:lnTo>
                  <a:pt x="2981" y="403"/>
                </a:lnTo>
                <a:lnTo>
                  <a:pt x="3010" y="372"/>
                </a:lnTo>
                <a:lnTo>
                  <a:pt x="3037" y="355"/>
                </a:lnTo>
                <a:lnTo>
                  <a:pt x="3102" y="325"/>
                </a:lnTo>
                <a:lnTo>
                  <a:pt x="3110" y="306"/>
                </a:lnTo>
                <a:lnTo>
                  <a:pt x="3087" y="295"/>
                </a:lnTo>
                <a:lnTo>
                  <a:pt x="3058" y="282"/>
                </a:lnTo>
                <a:lnTo>
                  <a:pt x="2837" y="277"/>
                </a:lnTo>
                <a:lnTo>
                  <a:pt x="2752" y="247"/>
                </a:lnTo>
                <a:lnTo>
                  <a:pt x="2715" y="240"/>
                </a:lnTo>
                <a:lnTo>
                  <a:pt x="2687" y="247"/>
                </a:lnTo>
                <a:lnTo>
                  <a:pt x="2587" y="222"/>
                </a:lnTo>
                <a:lnTo>
                  <a:pt x="2544" y="211"/>
                </a:lnTo>
                <a:lnTo>
                  <a:pt x="2508" y="174"/>
                </a:lnTo>
                <a:lnTo>
                  <a:pt x="2488" y="108"/>
                </a:lnTo>
                <a:lnTo>
                  <a:pt x="2458" y="85"/>
                </a:lnTo>
                <a:lnTo>
                  <a:pt x="2444" y="42"/>
                </a:lnTo>
                <a:lnTo>
                  <a:pt x="2471" y="18"/>
                </a:lnTo>
                <a:lnTo>
                  <a:pt x="2467" y="0"/>
                </a:lnTo>
                <a:lnTo>
                  <a:pt x="2359" y="35"/>
                </a:lnTo>
                <a:lnTo>
                  <a:pt x="2080" y="35"/>
                </a:lnTo>
                <a:lnTo>
                  <a:pt x="2037" y="55"/>
                </a:lnTo>
                <a:lnTo>
                  <a:pt x="1973" y="132"/>
                </a:lnTo>
                <a:lnTo>
                  <a:pt x="1936" y="138"/>
                </a:lnTo>
                <a:lnTo>
                  <a:pt x="1851" y="126"/>
                </a:lnTo>
                <a:lnTo>
                  <a:pt x="1820" y="101"/>
                </a:lnTo>
                <a:lnTo>
                  <a:pt x="1786" y="101"/>
                </a:lnTo>
                <a:lnTo>
                  <a:pt x="1743" y="91"/>
                </a:lnTo>
                <a:lnTo>
                  <a:pt x="1700" y="167"/>
                </a:lnTo>
                <a:lnTo>
                  <a:pt x="1700" y="198"/>
                </a:lnTo>
                <a:lnTo>
                  <a:pt x="1743" y="234"/>
                </a:lnTo>
                <a:lnTo>
                  <a:pt x="1730" y="252"/>
                </a:lnTo>
                <a:lnTo>
                  <a:pt x="1708" y="258"/>
                </a:lnTo>
                <a:lnTo>
                  <a:pt x="1657" y="258"/>
                </a:lnTo>
                <a:lnTo>
                  <a:pt x="1614" y="234"/>
                </a:lnTo>
                <a:lnTo>
                  <a:pt x="1579" y="222"/>
                </a:lnTo>
                <a:lnTo>
                  <a:pt x="1565" y="234"/>
                </a:lnTo>
                <a:lnTo>
                  <a:pt x="1543" y="258"/>
                </a:lnTo>
                <a:lnTo>
                  <a:pt x="1543" y="289"/>
                </a:lnTo>
                <a:lnTo>
                  <a:pt x="1579" y="330"/>
                </a:lnTo>
                <a:lnTo>
                  <a:pt x="1570" y="361"/>
                </a:lnTo>
                <a:lnTo>
                  <a:pt x="1570" y="403"/>
                </a:lnTo>
                <a:lnTo>
                  <a:pt x="1565" y="421"/>
                </a:lnTo>
                <a:lnTo>
                  <a:pt x="1487" y="372"/>
                </a:lnTo>
                <a:lnTo>
                  <a:pt x="1442" y="355"/>
                </a:lnTo>
                <a:lnTo>
                  <a:pt x="1400" y="372"/>
                </a:lnTo>
                <a:lnTo>
                  <a:pt x="1329" y="372"/>
                </a:lnTo>
                <a:lnTo>
                  <a:pt x="1293" y="355"/>
                </a:lnTo>
                <a:lnTo>
                  <a:pt x="1271" y="300"/>
                </a:lnTo>
                <a:lnTo>
                  <a:pt x="1257" y="289"/>
                </a:lnTo>
                <a:lnTo>
                  <a:pt x="1220" y="282"/>
                </a:lnTo>
                <a:lnTo>
                  <a:pt x="1207" y="289"/>
                </a:lnTo>
                <a:lnTo>
                  <a:pt x="1207" y="343"/>
                </a:lnTo>
                <a:lnTo>
                  <a:pt x="1192" y="372"/>
                </a:lnTo>
                <a:lnTo>
                  <a:pt x="1142" y="444"/>
                </a:lnTo>
                <a:lnTo>
                  <a:pt x="1091" y="488"/>
                </a:lnTo>
                <a:lnTo>
                  <a:pt x="1085" y="517"/>
                </a:lnTo>
                <a:lnTo>
                  <a:pt x="1085" y="589"/>
                </a:lnTo>
                <a:lnTo>
                  <a:pt x="1065" y="607"/>
                </a:lnTo>
                <a:lnTo>
                  <a:pt x="1000" y="541"/>
                </a:lnTo>
                <a:lnTo>
                  <a:pt x="992" y="488"/>
                </a:lnTo>
                <a:lnTo>
                  <a:pt x="972" y="475"/>
                </a:lnTo>
                <a:lnTo>
                  <a:pt x="949" y="469"/>
                </a:lnTo>
                <a:lnTo>
                  <a:pt x="914" y="457"/>
                </a:lnTo>
                <a:lnTo>
                  <a:pt x="884" y="421"/>
                </a:lnTo>
                <a:lnTo>
                  <a:pt x="855" y="403"/>
                </a:lnTo>
                <a:lnTo>
                  <a:pt x="848" y="361"/>
                </a:lnTo>
                <a:lnTo>
                  <a:pt x="848" y="318"/>
                </a:lnTo>
                <a:lnTo>
                  <a:pt x="848" y="300"/>
                </a:lnTo>
                <a:lnTo>
                  <a:pt x="828" y="295"/>
                </a:lnTo>
                <a:lnTo>
                  <a:pt x="757" y="343"/>
                </a:lnTo>
                <a:lnTo>
                  <a:pt x="698" y="355"/>
                </a:lnTo>
                <a:lnTo>
                  <a:pt x="692" y="366"/>
                </a:lnTo>
                <a:lnTo>
                  <a:pt x="716" y="403"/>
                </a:lnTo>
                <a:lnTo>
                  <a:pt x="716" y="421"/>
                </a:lnTo>
                <a:lnTo>
                  <a:pt x="685" y="444"/>
                </a:lnTo>
                <a:lnTo>
                  <a:pt x="627" y="482"/>
                </a:lnTo>
                <a:lnTo>
                  <a:pt x="586" y="535"/>
                </a:lnTo>
                <a:lnTo>
                  <a:pt x="571" y="547"/>
                </a:lnTo>
                <a:lnTo>
                  <a:pt x="521" y="535"/>
                </a:lnTo>
                <a:lnTo>
                  <a:pt x="478" y="511"/>
                </a:lnTo>
                <a:lnTo>
                  <a:pt x="434" y="511"/>
                </a:lnTo>
                <a:lnTo>
                  <a:pt x="393" y="523"/>
                </a:lnTo>
                <a:lnTo>
                  <a:pt x="332" y="523"/>
                </a:lnTo>
                <a:lnTo>
                  <a:pt x="298" y="541"/>
                </a:lnTo>
                <a:lnTo>
                  <a:pt x="262" y="547"/>
                </a:lnTo>
                <a:lnTo>
                  <a:pt x="206" y="535"/>
                </a:lnTo>
                <a:lnTo>
                  <a:pt x="133" y="571"/>
                </a:lnTo>
                <a:lnTo>
                  <a:pt x="133" y="589"/>
                </a:lnTo>
                <a:lnTo>
                  <a:pt x="133" y="620"/>
                </a:lnTo>
                <a:lnTo>
                  <a:pt x="133" y="643"/>
                </a:lnTo>
                <a:lnTo>
                  <a:pt x="170" y="660"/>
                </a:lnTo>
                <a:lnTo>
                  <a:pt x="177" y="667"/>
                </a:lnTo>
                <a:lnTo>
                  <a:pt x="177" y="709"/>
                </a:lnTo>
                <a:lnTo>
                  <a:pt x="235" y="763"/>
                </a:lnTo>
                <a:lnTo>
                  <a:pt x="235" y="769"/>
                </a:lnTo>
                <a:lnTo>
                  <a:pt x="249" y="793"/>
                </a:lnTo>
                <a:lnTo>
                  <a:pt x="226" y="824"/>
                </a:lnTo>
                <a:lnTo>
                  <a:pt x="226" y="860"/>
                </a:lnTo>
                <a:lnTo>
                  <a:pt x="213" y="872"/>
                </a:lnTo>
                <a:lnTo>
                  <a:pt x="163" y="891"/>
                </a:lnTo>
                <a:lnTo>
                  <a:pt x="141" y="914"/>
                </a:lnTo>
                <a:lnTo>
                  <a:pt x="120" y="919"/>
                </a:lnTo>
                <a:lnTo>
                  <a:pt x="57" y="914"/>
                </a:lnTo>
                <a:lnTo>
                  <a:pt x="35" y="919"/>
                </a:lnTo>
                <a:lnTo>
                  <a:pt x="0" y="945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z="1400">
              <a:latin typeface="+mn-lt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6362700" y="4419600"/>
            <a:ext cx="1357313" cy="688975"/>
          </a:xfrm>
          <a:custGeom>
            <a:avLst/>
            <a:gdLst>
              <a:gd name="T0" fmla="*/ 2147483647 w 1581"/>
              <a:gd name="T1" fmla="*/ 2147483647 h 865"/>
              <a:gd name="T2" fmla="*/ 2147483647 w 1581"/>
              <a:gd name="T3" fmla="*/ 2147483647 h 865"/>
              <a:gd name="T4" fmla="*/ 2147483647 w 1581"/>
              <a:gd name="T5" fmla="*/ 2147483647 h 865"/>
              <a:gd name="T6" fmla="*/ 2147483647 w 1581"/>
              <a:gd name="T7" fmla="*/ 2147483647 h 865"/>
              <a:gd name="T8" fmla="*/ 2147483647 w 1581"/>
              <a:gd name="T9" fmla="*/ 2147483647 h 865"/>
              <a:gd name="T10" fmla="*/ 2147483647 w 1581"/>
              <a:gd name="T11" fmla="*/ 2147483647 h 865"/>
              <a:gd name="T12" fmla="*/ 2147483647 w 1581"/>
              <a:gd name="T13" fmla="*/ 2147483647 h 865"/>
              <a:gd name="T14" fmla="*/ 2147483647 w 1581"/>
              <a:gd name="T15" fmla="*/ 2147483647 h 865"/>
              <a:gd name="T16" fmla="*/ 2147483647 w 1581"/>
              <a:gd name="T17" fmla="*/ 2147483647 h 865"/>
              <a:gd name="T18" fmla="*/ 2147483647 w 1581"/>
              <a:gd name="T19" fmla="*/ 2147483647 h 865"/>
              <a:gd name="T20" fmla="*/ 2147483647 w 1581"/>
              <a:gd name="T21" fmla="*/ 2147483647 h 865"/>
              <a:gd name="T22" fmla="*/ 2147483647 w 1581"/>
              <a:gd name="T23" fmla="*/ 2147483647 h 865"/>
              <a:gd name="T24" fmla="*/ 2147483647 w 1581"/>
              <a:gd name="T25" fmla="*/ 2147483647 h 865"/>
              <a:gd name="T26" fmla="*/ 2147483647 w 1581"/>
              <a:gd name="T27" fmla="*/ 2147483647 h 865"/>
              <a:gd name="T28" fmla="*/ 2147483647 w 1581"/>
              <a:gd name="T29" fmla="*/ 2147483647 h 865"/>
              <a:gd name="T30" fmla="*/ 2147483647 w 1581"/>
              <a:gd name="T31" fmla="*/ 2147483647 h 865"/>
              <a:gd name="T32" fmla="*/ 2147483647 w 1581"/>
              <a:gd name="T33" fmla="*/ 2147483647 h 865"/>
              <a:gd name="T34" fmla="*/ 2147483647 w 1581"/>
              <a:gd name="T35" fmla="*/ 2147483647 h 865"/>
              <a:gd name="T36" fmla="*/ 2147483647 w 1581"/>
              <a:gd name="T37" fmla="*/ 2147483647 h 865"/>
              <a:gd name="T38" fmla="*/ 2147483647 w 1581"/>
              <a:gd name="T39" fmla="*/ 2147483647 h 865"/>
              <a:gd name="T40" fmla="*/ 2147483647 w 1581"/>
              <a:gd name="T41" fmla="*/ 2147483647 h 865"/>
              <a:gd name="T42" fmla="*/ 2147483647 w 1581"/>
              <a:gd name="T43" fmla="*/ 2147483647 h 865"/>
              <a:gd name="T44" fmla="*/ 2147483647 w 1581"/>
              <a:gd name="T45" fmla="*/ 2147483647 h 865"/>
              <a:gd name="T46" fmla="*/ 2147483647 w 1581"/>
              <a:gd name="T47" fmla="*/ 2147483647 h 865"/>
              <a:gd name="T48" fmla="*/ 2147483647 w 1581"/>
              <a:gd name="T49" fmla="*/ 0 h 865"/>
              <a:gd name="T50" fmla="*/ 2147483647 w 1581"/>
              <a:gd name="T51" fmla="*/ 2147483647 h 865"/>
              <a:gd name="T52" fmla="*/ 2147483647 w 1581"/>
              <a:gd name="T53" fmla="*/ 2147483647 h 865"/>
              <a:gd name="T54" fmla="*/ 2147483647 w 1581"/>
              <a:gd name="T55" fmla="*/ 2147483647 h 865"/>
              <a:gd name="T56" fmla="*/ 2147483647 w 1581"/>
              <a:gd name="T57" fmla="*/ 2147483647 h 865"/>
              <a:gd name="T58" fmla="*/ 2147483647 w 1581"/>
              <a:gd name="T59" fmla="*/ 2147483647 h 865"/>
              <a:gd name="T60" fmla="*/ 2147483647 w 1581"/>
              <a:gd name="T61" fmla="*/ 2147483647 h 865"/>
              <a:gd name="T62" fmla="*/ 2147483647 w 1581"/>
              <a:gd name="T63" fmla="*/ 2147483647 h 865"/>
              <a:gd name="T64" fmla="*/ 2147483647 w 1581"/>
              <a:gd name="T65" fmla="*/ 2147483647 h 865"/>
              <a:gd name="T66" fmla="*/ 2147483647 w 1581"/>
              <a:gd name="T67" fmla="*/ 2147483647 h 865"/>
              <a:gd name="T68" fmla="*/ 2147483647 w 1581"/>
              <a:gd name="T69" fmla="*/ 2147483647 h 865"/>
              <a:gd name="T70" fmla="*/ 2147483647 w 1581"/>
              <a:gd name="T71" fmla="*/ 2147483647 h 865"/>
              <a:gd name="T72" fmla="*/ 2147483647 w 1581"/>
              <a:gd name="T73" fmla="*/ 2147483647 h 865"/>
              <a:gd name="T74" fmla="*/ 2147483647 w 1581"/>
              <a:gd name="T75" fmla="*/ 2147483647 h 865"/>
              <a:gd name="T76" fmla="*/ 2147483647 w 1581"/>
              <a:gd name="T77" fmla="*/ 2147483647 h 865"/>
              <a:gd name="T78" fmla="*/ 2147483647 w 1581"/>
              <a:gd name="T79" fmla="*/ 2147483647 h 865"/>
              <a:gd name="T80" fmla="*/ 2147483647 w 1581"/>
              <a:gd name="T81" fmla="*/ 2147483647 h 865"/>
              <a:gd name="T82" fmla="*/ 2147483647 w 1581"/>
              <a:gd name="T83" fmla="*/ 2147483647 h 865"/>
              <a:gd name="T84" fmla="*/ 2147483647 w 1581"/>
              <a:gd name="T85" fmla="*/ 2147483647 h 865"/>
              <a:gd name="T86" fmla="*/ 2147483647 w 1581"/>
              <a:gd name="T87" fmla="*/ 2147483647 h 865"/>
              <a:gd name="T88" fmla="*/ 2147483647 w 1581"/>
              <a:gd name="T89" fmla="*/ 2147483647 h 865"/>
              <a:gd name="T90" fmla="*/ 0 w 1581"/>
              <a:gd name="T91" fmla="*/ 2147483647 h 8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581"/>
              <a:gd name="T139" fmla="*/ 0 h 865"/>
              <a:gd name="T140" fmla="*/ 1581 w 1581"/>
              <a:gd name="T141" fmla="*/ 865 h 8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581" h="865">
                <a:moveTo>
                  <a:pt x="0" y="264"/>
                </a:moveTo>
                <a:lnTo>
                  <a:pt x="7" y="294"/>
                </a:lnTo>
                <a:lnTo>
                  <a:pt x="23" y="329"/>
                </a:lnTo>
                <a:lnTo>
                  <a:pt x="36" y="348"/>
                </a:lnTo>
                <a:lnTo>
                  <a:pt x="79" y="360"/>
                </a:lnTo>
                <a:lnTo>
                  <a:pt x="100" y="389"/>
                </a:lnTo>
                <a:lnTo>
                  <a:pt x="129" y="396"/>
                </a:lnTo>
                <a:lnTo>
                  <a:pt x="207" y="389"/>
                </a:lnTo>
                <a:lnTo>
                  <a:pt x="250" y="396"/>
                </a:lnTo>
                <a:lnTo>
                  <a:pt x="309" y="433"/>
                </a:lnTo>
                <a:lnTo>
                  <a:pt x="372" y="450"/>
                </a:lnTo>
                <a:lnTo>
                  <a:pt x="429" y="497"/>
                </a:lnTo>
                <a:lnTo>
                  <a:pt x="502" y="534"/>
                </a:lnTo>
                <a:lnTo>
                  <a:pt x="566" y="552"/>
                </a:lnTo>
                <a:lnTo>
                  <a:pt x="579" y="559"/>
                </a:lnTo>
                <a:lnTo>
                  <a:pt x="615" y="582"/>
                </a:lnTo>
                <a:lnTo>
                  <a:pt x="723" y="632"/>
                </a:lnTo>
                <a:lnTo>
                  <a:pt x="758" y="642"/>
                </a:lnTo>
                <a:lnTo>
                  <a:pt x="816" y="636"/>
                </a:lnTo>
                <a:lnTo>
                  <a:pt x="916" y="667"/>
                </a:lnTo>
                <a:lnTo>
                  <a:pt x="980" y="721"/>
                </a:lnTo>
                <a:lnTo>
                  <a:pt x="1036" y="793"/>
                </a:lnTo>
                <a:lnTo>
                  <a:pt x="1095" y="805"/>
                </a:lnTo>
                <a:lnTo>
                  <a:pt x="1122" y="828"/>
                </a:lnTo>
                <a:lnTo>
                  <a:pt x="1238" y="828"/>
                </a:lnTo>
                <a:lnTo>
                  <a:pt x="1260" y="836"/>
                </a:lnTo>
                <a:lnTo>
                  <a:pt x="1274" y="847"/>
                </a:lnTo>
                <a:lnTo>
                  <a:pt x="1317" y="865"/>
                </a:lnTo>
                <a:lnTo>
                  <a:pt x="1338" y="858"/>
                </a:lnTo>
                <a:lnTo>
                  <a:pt x="1353" y="847"/>
                </a:lnTo>
                <a:lnTo>
                  <a:pt x="1345" y="781"/>
                </a:lnTo>
                <a:lnTo>
                  <a:pt x="1358" y="745"/>
                </a:lnTo>
                <a:lnTo>
                  <a:pt x="1395" y="704"/>
                </a:lnTo>
                <a:lnTo>
                  <a:pt x="1438" y="679"/>
                </a:lnTo>
                <a:lnTo>
                  <a:pt x="1438" y="660"/>
                </a:lnTo>
                <a:lnTo>
                  <a:pt x="1388" y="595"/>
                </a:lnTo>
                <a:lnTo>
                  <a:pt x="1388" y="578"/>
                </a:lnTo>
                <a:lnTo>
                  <a:pt x="1402" y="552"/>
                </a:lnTo>
                <a:lnTo>
                  <a:pt x="1380" y="534"/>
                </a:lnTo>
                <a:lnTo>
                  <a:pt x="1338" y="523"/>
                </a:lnTo>
                <a:lnTo>
                  <a:pt x="1331" y="503"/>
                </a:lnTo>
                <a:lnTo>
                  <a:pt x="1324" y="467"/>
                </a:lnTo>
                <a:lnTo>
                  <a:pt x="1324" y="433"/>
                </a:lnTo>
                <a:lnTo>
                  <a:pt x="1358" y="383"/>
                </a:lnTo>
                <a:lnTo>
                  <a:pt x="1395" y="264"/>
                </a:lnTo>
                <a:lnTo>
                  <a:pt x="1523" y="96"/>
                </a:lnTo>
                <a:lnTo>
                  <a:pt x="1558" y="34"/>
                </a:lnTo>
                <a:lnTo>
                  <a:pt x="1581" y="23"/>
                </a:lnTo>
                <a:lnTo>
                  <a:pt x="1581" y="18"/>
                </a:lnTo>
                <a:lnTo>
                  <a:pt x="1537" y="0"/>
                </a:lnTo>
                <a:lnTo>
                  <a:pt x="1438" y="40"/>
                </a:lnTo>
                <a:lnTo>
                  <a:pt x="1395" y="40"/>
                </a:lnTo>
                <a:lnTo>
                  <a:pt x="1380" y="18"/>
                </a:lnTo>
                <a:lnTo>
                  <a:pt x="1367" y="66"/>
                </a:lnTo>
                <a:lnTo>
                  <a:pt x="1338" y="77"/>
                </a:lnTo>
                <a:lnTo>
                  <a:pt x="1310" y="89"/>
                </a:lnTo>
                <a:lnTo>
                  <a:pt x="1252" y="58"/>
                </a:lnTo>
                <a:lnTo>
                  <a:pt x="1201" y="66"/>
                </a:lnTo>
                <a:lnTo>
                  <a:pt x="1153" y="84"/>
                </a:lnTo>
                <a:lnTo>
                  <a:pt x="1101" y="120"/>
                </a:lnTo>
                <a:lnTo>
                  <a:pt x="1044" y="138"/>
                </a:lnTo>
                <a:lnTo>
                  <a:pt x="980" y="138"/>
                </a:lnTo>
                <a:lnTo>
                  <a:pt x="951" y="150"/>
                </a:lnTo>
                <a:lnTo>
                  <a:pt x="823" y="150"/>
                </a:lnTo>
                <a:lnTo>
                  <a:pt x="780" y="143"/>
                </a:lnTo>
                <a:lnTo>
                  <a:pt x="758" y="143"/>
                </a:lnTo>
                <a:lnTo>
                  <a:pt x="702" y="179"/>
                </a:lnTo>
                <a:lnTo>
                  <a:pt x="680" y="186"/>
                </a:lnTo>
                <a:lnTo>
                  <a:pt x="644" y="179"/>
                </a:lnTo>
                <a:lnTo>
                  <a:pt x="566" y="143"/>
                </a:lnTo>
                <a:lnTo>
                  <a:pt x="529" y="113"/>
                </a:lnTo>
                <a:lnTo>
                  <a:pt x="502" y="120"/>
                </a:lnTo>
                <a:lnTo>
                  <a:pt x="486" y="107"/>
                </a:lnTo>
                <a:lnTo>
                  <a:pt x="450" y="71"/>
                </a:lnTo>
                <a:lnTo>
                  <a:pt x="438" y="58"/>
                </a:lnTo>
                <a:lnTo>
                  <a:pt x="402" y="66"/>
                </a:lnTo>
                <a:lnTo>
                  <a:pt x="379" y="77"/>
                </a:lnTo>
                <a:lnTo>
                  <a:pt x="329" y="77"/>
                </a:lnTo>
                <a:lnTo>
                  <a:pt x="316" y="84"/>
                </a:lnTo>
                <a:lnTo>
                  <a:pt x="295" y="132"/>
                </a:lnTo>
                <a:lnTo>
                  <a:pt x="272" y="150"/>
                </a:lnTo>
                <a:lnTo>
                  <a:pt x="236" y="166"/>
                </a:lnTo>
                <a:lnTo>
                  <a:pt x="214" y="162"/>
                </a:lnTo>
                <a:lnTo>
                  <a:pt x="185" y="138"/>
                </a:lnTo>
                <a:lnTo>
                  <a:pt x="152" y="89"/>
                </a:lnTo>
                <a:lnTo>
                  <a:pt x="142" y="89"/>
                </a:lnTo>
                <a:lnTo>
                  <a:pt x="137" y="107"/>
                </a:lnTo>
                <a:lnTo>
                  <a:pt x="117" y="125"/>
                </a:lnTo>
                <a:lnTo>
                  <a:pt x="100" y="138"/>
                </a:lnTo>
                <a:lnTo>
                  <a:pt x="65" y="138"/>
                </a:lnTo>
                <a:lnTo>
                  <a:pt x="43" y="150"/>
                </a:lnTo>
                <a:lnTo>
                  <a:pt x="0" y="264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 sz="1400">
              <a:latin typeface="+mn-lt"/>
            </a:endParaRPr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4021138" y="566738"/>
            <a:ext cx="1020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Malpensa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5084763" y="557213"/>
            <a:ext cx="67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Milan</a:t>
            </a:r>
          </a:p>
        </p:txBody>
      </p:sp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3657600" y="879475"/>
            <a:ext cx="619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 err="1">
                <a:solidFill>
                  <a:schemeClr val="tx2"/>
                </a:solidFill>
                <a:latin typeface="+mn-lt"/>
              </a:rPr>
              <a:t>Turin</a:t>
            </a:r>
            <a:endParaRPr lang="it-IT" altLang="it-IT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6681788" y="533400"/>
            <a:ext cx="8620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Verona</a:t>
            </a:r>
          </a:p>
        </p:txBody>
      </p: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6761163" y="1371600"/>
            <a:ext cx="881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>
                <a:solidFill>
                  <a:schemeClr val="tx2"/>
                </a:solidFill>
                <a:latin typeface="+mn-lt"/>
              </a:rPr>
              <a:t>Bologna</a:t>
            </a:r>
          </a:p>
        </p:txBody>
      </p:sp>
      <p:sp>
        <p:nvSpPr>
          <p:cNvPr id="11" name="CasellaDiTesto 9"/>
          <p:cNvSpPr txBox="1">
            <a:spLocks noChangeArrowheads="1"/>
          </p:cNvSpPr>
          <p:nvPr/>
        </p:nvSpPr>
        <p:spPr bwMode="auto">
          <a:xfrm>
            <a:off x="7197725" y="1828800"/>
            <a:ext cx="828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Ancona</a:t>
            </a:r>
          </a:p>
        </p:txBody>
      </p:sp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4267200" y="2060575"/>
            <a:ext cx="740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Genoa</a:t>
            </a:r>
          </a:p>
        </p:txBody>
      </p:sp>
      <p:sp>
        <p:nvSpPr>
          <p:cNvPr id="13" name="CasellaDiTesto 11"/>
          <p:cNvSpPr txBox="1">
            <a:spLocks noChangeArrowheads="1"/>
          </p:cNvSpPr>
          <p:nvPr/>
        </p:nvSpPr>
        <p:spPr bwMode="auto">
          <a:xfrm>
            <a:off x="5391150" y="3124200"/>
            <a:ext cx="6764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>
                <a:solidFill>
                  <a:schemeClr val="tx2"/>
                </a:solidFill>
                <a:latin typeface="+mn-lt"/>
              </a:rPr>
              <a:t>Rome</a:t>
            </a:r>
          </a:p>
        </p:txBody>
      </p:sp>
      <p:sp>
        <p:nvSpPr>
          <p:cNvPr id="14" name="CasellaDiTesto 12"/>
          <p:cNvSpPr txBox="1">
            <a:spLocks noChangeArrowheads="1"/>
          </p:cNvSpPr>
          <p:nvPr/>
        </p:nvSpPr>
        <p:spPr bwMode="auto">
          <a:xfrm>
            <a:off x="6353175" y="3581400"/>
            <a:ext cx="764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it-IT" sz="1600" dirty="0" err="1">
                <a:solidFill>
                  <a:schemeClr val="tx2"/>
                </a:solidFill>
                <a:latin typeface="+mn-lt"/>
              </a:rPr>
              <a:t>Naples</a:t>
            </a:r>
            <a:endParaRPr lang="it-IT" altLang="it-IT" sz="16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6157" name="Connettore 2 14"/>
          <p:cNvCxnSpPr>
            <a:cxnSpLocks noChangeShapeType="1"/>
          </p:cNvCxnSpPr>
          <p:nvPr/>
        </p:nvCxnSpPr>
        <p:spPr bwMode="auto">
          <a:xfrm flipV="1">
            <a:off x="4710113" y="1647825"/>
            <a:ext cx="527050" cy="457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58" name="Connettore 2 15"/>
          <p:cNvCxnSpPr>
            <a:cxnSpLocks noChangeShapeType="1"/>
          </p:cNvCxnSpPr>
          <p:nvPr/>
        </p:nvCxnSpPr>
        <p:spPr bwMode="auto">
          <a:xfrm flipV="1">
            <a:off x="5922963" y="2819400"/>
            <a:ext cx="609600" cy="2286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59" name="Connettore 2 16"/>
          <p:cNvCxnSpPr>
            <a:cxnSpLocks noChangeShapeType="1"/>
          </p:cNvCxnSpPr>
          <p:nvPr/>
        </p:nvCxnSpPr>
        <p:spPr bwMode="auto">
          <a:xfrm flipV="1">
            <a:off x="6745288" y="3262313"/>
            <a:ext cx="417512" cy="3190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0" name="Connettore 2 17"/>
          <p:cNvCxnSpPr>
            <a:cxnSpLocks noChangeShapeType="1"/>
          </p:cNvCxnSpPr>
          <p:nvPr/>
        </p:nvCxnSpPr>
        <p:spPr bwMode="auto">
          <a:xfrm>
            <a:off x="4313238" y="1152525"/>
            <a:ext cx="660400" cy="2190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1" name="Connettore 2 18"/>
          <p:cNvCxnSpPr>
            <a:cxnSpLocks noChangeShapeType="1"/>
            <a:stCxn id="7" idx="2"/>
          </p:cNvCxnSpPr>
          <p:nvPr/>
        </p:nvCxnSpPr>
        <p:spPr bwMode="auto">
          <a:xfrm>
            <a:off x="5422356" y="895767"/>
            <a:ext cx="402182" cy="47583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2" name="Connettore 2 19"/>
          <p:cNvCxnSpPr>
            <a:cxnSpLocks noChangeShapeType="1"/>
            <a:stCxn id="6" idx="2"/>
          </p:cNvCxnSpPr>
          <p:nvPr/>
        </p:nvCxnSpPr>
        <p:spPr bwMode="auto">
          <a:xfrm>
            <a:off x="4532313" y="906463"/>
            <a:ext cx="1090612" cy="36036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3" name="Connettore 2 20"/>
          <p:cNvCxnSpPr>
            <a:cxnSpLocks noChangeShapeType="1"/>
          </p:cNvCxnSpPr>
          <p:nvPr/>
        </p:nvCxnSpPr>
        <p:spPr bwMode="auto">
          <a:xfrm flipH="1">
            <a:off x="6075363" y="1646238"/>
            <a:ext cx="806450" cy="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4" name="Connettore 2 21"/>
          <p:cNvCxnSpPr>
            <a:cxnSpLocks noChangeShapeType="1"/>
          </p:cNvCxnSpPr>
          <p:nvPr/>
        </p:nvCxnSpPr>
        <p:spPr bwMode="auto">
          <a:xfrm flipH="1">
            <a:off x="6075363" y="809625"/>
            <a:ext cx="803275" cy="5619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5" name="Connettore 2 22"/>
          <p:cNvCxnSpPr>
            <a:cxnSpLocks noChangeShapeType="1"/>
          </p:cNvCxnSpPr>
          <p:nvPr/>
        </p:nvCxnSpPr>
        <p:spPr bwMode="auto">
          <a:xfrm flipH="1">
            <a:off x="7035800" y="2105025"/>
            <a:ext cx="401638" cy="14763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228600" y="1711326"/>
            <a:ext cx="3886200" cy="3927476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  <a:lin ang="16200000" scaled="0"/>
          </a:gradFill>
          <a:ln/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it-IT" altLang="it-IT" sz="15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81000" y="2740025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Genoa Airport «C. Colombo</a:t>
            </a:r>
            <a:r>
              <a:rPr lang="it-IT" altLang="it-IT" sz="1700" b="1">
                <a:solidFill>
                  <a:schemeClr val="bg1"/>
                </a:solidFill>
                <a:latin typeface="Arial" charset="0"/>
                <a:cs typeface="Arial" charset="0"/>
              </a:rPr>
              <a:t>» office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82300" y="533400"/>
            <a:ext cx="140455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it-IT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In Italy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98463" y="3505200"/>
            <a:ext cx="36401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8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national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agents</a:t>
            </a: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81000" y="4065588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Collections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and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deliveries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throughout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Italy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81000" y="4870847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Departures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/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Arrivals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from/to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all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national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Airports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/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Ports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47BB638-4142-4AE6-A272-DB2C605BB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36401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Head Office in Genoa   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    P.zza della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Vittora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14/7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4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arrotondato 21"/>
          <p:cNvSpPr/>
          <p:nvPr/>
        </p:nvSpPr>
        <p:spPr>
          <a:xfrm>
            <a:off x="228600" y="1066800"/>
            <a:ext cx="4038598" cy="464820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chemeClr val="tx2"/>
              </a:gs>
            </a:gsLst>
            <a:lin ang="16200000" scaled="0"/>
          </a:gradFill>
          <a:ln/>
          <a:effectLst>
            <a:outerShdw blurRad="381000" dist="190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it-IT" altLang="it-IT" sz="15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81000" y="1322457"/>
            <a:ext cx="379253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25,000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sqm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warehouse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in Tortona (AL)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"/>
            </a:pP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96232" y="304800"/>
            <a:ext cx="224305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it-IT" sz="3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Warehouse</a:t>
            </a:r>
            <a:endParaRPr lang="en-US" altLang="it-IT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81000" y="2846457"/>
            <a:ext cx="376317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2000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sqm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dedicated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to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bio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food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81000" y="3466237"/>
            <a:ext cx="376317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Private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certified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weighbridge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for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Vgm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purposes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connected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to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main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port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terminals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04800" y="4642247"/>
            <a:ext cx="38861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24/7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surveillance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with security staff and CCTV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systems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7" y="4402138"/>
            <a:ext cx="2057400" cy="1922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380" y="4468397"/>
            <a:ext cx="2043112" cy="1870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74" y="2322710"/>
            <a:ext cx="2043113" cy="1913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0380" y="2322710"/>
            <a:ext cx="2043113" cy="1913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381000" y="2051447"/>
            <a:ext cx="3733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 2" pitchFamily="18" charset="2"/>
              <a:buChar char=""/>
            </a:pP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Automated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loading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bays</a:t>
            </a:r>
            <a:r>
              <a:rPr lang="it-IT" altLang="it-IT" sz="1700" b="1" dirty="0">
                <a:solidFill>
                  <a:schemeClr val="bg1"/>
                </a:solidFill>
                <a:latin typeface="Arial" charset="0"/>
                <a:cs typeface="Arial" charset="0"/>
              </a:rPr>
              <a:t> for an easy cargo </a:t>
            </a:r>
            <a:r>
              <a:rPr lang="it-IT" altLang="it-IT" sz="17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handling</a:t>
            </a:r>
            <a:endParaRPr lang="it-IT" altLang="it-IT" sz="17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487" y="313496"/>
            <a:ext cx="4321005" cy="1874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4873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76200"/>
            <a:ext cx="5650907" cy="1092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ROAD &amp; RAIL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513" y="3521075"/>
            <a:ext cx="1919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248400" y="1457740"/>
            <a:ext cx="27432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 - Export</a:t>
            </a:r>
          </a:p>
        </p:txBody>
      </p:sp>
      <p:sp>
        <p:nvSpPr>
          <p:cNvPr id="9" name="Rettangolo 8"/>
          <p:cNvSpPr/>
          <p:nvPr/>
        </p:nvSpPr>
        <p:spPr>
          <a:xfrm>
            <a:off x="6667501" y="1960602"/>
            <a:ext cx="2324099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715000" y="2494002"/>
            <a:ext cx="32766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Door to Door</a:t>
            </a: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230238" y="2986683"/>
            <a:ext cx="2743200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ADR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48000" y="4246602"/>
            <a:ext cx="5925438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Groupage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Courier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Service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440076" y="4743320"/>
            <a:ext cx="3530049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Truck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112026" y="5257800"/>
            <a:ext cx="3879574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Trasport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599562" y="5770602"/>
            <a:ext cx="5392038" cy="5539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Railroad Container/Wagon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-76200"/>
            <a:ext cx="5759462" cy="1092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6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 FREIGHT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7117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1600200"/>
            <a:ext cx="2819400" cy="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 - Export</a:t>
            </a: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2262932"/>
            <a:ext cx="5105400" cy="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Door to Door</a:t>
            </a: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948732"/>
            <a:ext cx="4114800" cy="1000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FCL, LCL, Break Bulk</a:t>
            </a: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57600" y="3930387"/>
            <a:ext cx="5072271" cy="9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Ro-Ro Service</a:t>
            </a:r>
          </a:p>
          <a:p>
            <a:pPr algn="l">
              <a:lnSpc>
                <a:spcPct val="150000"/>
              </a:lnSpc>
              <a:defRPr/>
            </a:pPr>
            <a:endParaRPr lang="it-IT" sz="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657600" y="5562600"/>
            <a:ext cx="4648201" cy="784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Consolidated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Destinations</a:t>
            </a:r>
            <a:endParaRPr lang="it-IT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657600" y="4777770"/>
            <a:ext cx="3926012" cy="784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IMO </a:t>
            </a:r>
            <a:r>
              <a:rPr lang="it-IT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Shipments</a:t>
            </a:r>
            <a:r>
              <a:rPr lang="it-IT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381000" dist="1905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rtlCol="0" anchor="ctr"/>
      <a:lstStyle>
        <a:defPPr marL="0" indent="0" algn="just" eaLnBrk="1" hangingPunct="1">
          <a:buFont typeface="Arial" charset="0"/>
          <a:buNone/>
          <a:defRPr sz="2200" b="1" dirty="0" smtClean="0">
            <a:solidFill>
              <a:schemeClr val="bg1"/>
            </a:solidFill>
            <a:cs typeface="Arial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22672</TotalTime>
  <Words>598</Words>
  <Application>Microsoft Office PowerPoint</Application>
  <PresentationFormat>Presentazione su schermo (4:3)</PresentationFormat>
  <Paragraphs>124</Paragraphs>
  <Slides>12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Wingdings 2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Agility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Agility Company Overview - November 2006</dc:title>
  <dc:creator>Mauro Zanetti</dc:creator>
  <cp:lastModifiedBy>Mauro Zanetti</cp:lastModifiedBy>
  <cp:revision>951</cp:revision>
  <cp:lastPrinted>2006-11-17T01:41:37Z</cp:lastPrinted>
  <dcterms:created xsi:type="dcterms:W3CDTF">2006-10-31T04:30:03Z</dcterms:created>
  <dcterms:modified xsi:type="dcterms:W3CDTF">2021-04-15T09:50:57Z</dcterms:modified>
</cp:coreProperties>
</file>